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11"/>
  </p:notesMasterIdLst>
  <p:sldIdLst>
    <p:sldId id="676" r:id="rId3"/>
    <p:sldId id="560" r:id="rId4"/>
    <p:sldId id="1823" r:id="rId5"/>
    <p:sldId id="1824" r:id="rId6"/>
    <p:sldId id="563" r:id="rId7"/>
    <p:sldId id="1825" r:id="rId8"/>
    <p:sldId id="1826" r:id="rId9"/>
    <p:sldId id="1827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大赛介绍页面" id="{E6DCE105-C659-41A6-A16B-06D32DD339E7}">
          <p14:sldIdLst/>
        </p14:section>
        <p14:section name="默认节" id="{F43CF2C3-3950-4E40-A02F-66DCCF188A6B}">
          <p14:sldIdLst>
            <p14:sldId id="676"/>
            <p14:sldId id="560"/>
            <p14:sldId id="1823"/>
            <p14:sldId id="1824"/>
            <p14:sldId id="563"/>
            <p14:sldId id="1825"/>
            <p14:sldId id="1826"/>
            <p14:sldId id="1827"/>
          </p14:sldIdLst>
        </p14:section>
        <p14:section name="使用规范" id="{47918508-6F2A-4DC8-ACB3-0B9712E4E20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FDFCF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32" autoAdjust="0"/>
    <p:restoredTop sz="79874" autoAdjust="0"/>
  </p:normalViewPr>
  <p:slideViewPr>
    <p:cSldViewPr snapToGrid="0">
      <p:cViewPr varScale="1">
        <p:scale>
          <a:sx n="100" d="100"/>
          <a:sy n="100" d="100"/>
        </p:scale>
        <p:origin x="5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39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51752-2BA6-4267-BD9C-0255A6E7A7A8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02A4A-2F78-42A2-8BB5-4E355942CA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02A4A-2F78-42A2-8BB5-4E355942CA2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>
            <a:fillRect/>
          </a:stretch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402823" y="853956"/>
            <a:ext cx="1875342" cy="6834393"/>
            <a:chOff x="10402823" y="853956"/>
            <a:chExt cx="1875342" cy="6834393"/>
          </a:xfrm>
        </p:grpSpPr>
        <p:sp>
          <p:nvSpPr>
            <p:cNvPr id="15" name="任意多边形: 形状 14"/>
            <p:cNvSpPr/>
            <p:nvPr userDrawn="1"/>
          </p:nvSpPr>
          <p:spPr>
            <a:xfrm rot="17975649">
              <a:off x="7764318" y="3492461"/>
              <a:ext cx="6834393" cy="1557383"/>
            </a:xfrm>
            <a:custGeom>
              <a:avLst/>
              <a:gdLst>
                <a:gd name="connsiteX0" fmla="*/ 4887162 w 6834393"/>
                <a:gd name="connsiteY0" fmla="*/ 1105918 h 1557383"/>
                <a:gd name="connsiteX1" fmla="*/ 4092251 w 6834393"/>
                <a:gd name="connsiteY1" fmla="*/ 1557383 h 1557383"/>
                <a:gd name="connsiteX2" fmla="*/ 884506 w 6834393"/>
                <a:gd name="connsiteY2" fmla="*/ 1557383 h 1557383"/>
                <a:gd name="connsiteX3" fmla="*/ 628100 w 6834393"/>
                <a:gd name="connsiteY3" fmla="*/ 1105918 h 1557383"/>
                <a:gd name="connsiteX4" fmla="*/ 6834393 w 6834393"/>
                <a:gd name="connsiteY4" fmla="*/ 0 h 1557383"/>
                <a:gd name="connsiteX5" fmla="*/ 6039483 w 6834393"/>
                <a:gd name="connsiteY5" fmla="*/ 451465 h 1557383"/>
                <a:gd name="connsiteX6" fmla="*/ 256407 w 6834393"/>
                <a:gd name="connsiteY6" fmla="*/ 451465 h 1557383"/>
                <a:gd name="connsiteX7" fmla="*/ 0 w 6834393"/>
                <a:gd name="connsiteY7" fmla="*/ 0 h 155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34393" h="1557383">
                  <a:moveTo>
                    <a:pt x="4887162" y="1105918"/>
                  </a:moveTo>
                  <a:lnTo>
                    <a:pt x="4092251" y="1557383"/>
                  </a:lnTo>
                  <a:lnTo>
                    <a:pt x="884506" y="1557383"/>
                  </a:lnTo>
                  <a:lnTo>
                    <a:pt x="628100" y="1105918"/>
                  </a:lnTo>
                  <a:close/>
                  <a:moveTo>
                    <a:pt x="6834393" y="0"/>
                  </a:moveTo>
                  <a:lnTo>
                    <a:pt x="6039483" y="451465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6" name="任意多边形: 形状 15"/>
            <p:cNvSpPr/>
            <p:nvPr userDrawn="1"/>
          </p:nvSpPr>
          <p:spPr>
            <a:xfrm rot="17975649">
              <a:off x="8726108" y="4052302"/>
              <a:ext cx="5546729" cy="1557384"/>
            </a:xfrm>
            <a:custGeom>
              <a:avLst/>
              <a:gdLst>
                <a:gd name="connsiteX0" fmla="*/ 3599499 w 5546729"/>
                <a:gd name="connsiteY0" fmla="*/ 1105919 h 1557384"/>
                <a:gd name="connsiteX1" fmla="*/ 2804588 w 5546729"/>
                <a:gd name="connsiteY1" fmla="*/ 1557384 h 1557384"/>
                <a:gd name="connsiteX2" fmla="*/ 884507 w 5546729"/>
                <a:gd name="connsiteY2" fmla="*/ 1557383 h 1557384"/>
                <a:gd name="connsiteX3" fmla="*/ 628100 w 5546729"/>
                <a:gd name="connsiteY3" fmla="*/ 1105919 h 1557384"/>
                <a:gd name="connsiteX4" fmla="*/ 5546729 w 5546729"/>
                <a:gd name="connsiteY4" fmla="*/ 1 h 1557384"/>
                <a:gd name="connsiteX5" fmla="*/ 4751818 w 5546729"/>
                <a:gd name="connsiteY5" fmla="*/ 451466 h 1557384"/>
                <a:gd name="connsiteX6" fmla="*/ 256407 w 5546729"/>
                <a:gd name="connsiteY6" fmla="*/ 451465 h 1557384"/>
                <a:gd name="connsiteX7" fmla="*/ 0 w 5546729"/>
                <a:gd name="connsiteY7" fmla="*/ 0 h 155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46729" h="1557384">
                  <a:moveTo>
                    <a:pt x="3599499" y="1105919"/>
                  </a:moveTo>
                  <a:lnTo>
                    <a:pt x="2804588" y="1557384"/>
                  </a:lnTo>
                  <a:lnTo>
                    <a:pt x="884507" y="1557383"/>
                  </a:lnTo>
                  <a:lnTo>
                    <a:pt x="628100" y="1105919"/>
                  </a:lnTo>
                  <a:close/>
                  <a:moveTo>
                    <a:pt x="5546729" y="1"/>
                  </a:moveTo>
                  <a:lnTo>
                    <a:pt x="4751818" y="451466"/>
                  </a:lnTo>
                  <a:lnTo>
                    <a:pt x="256407" y="4514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7" name="图片 16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>
            <a:fillRect/>
          </a:stretch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22" name="直接连接符 21"/>
          <p:cNvCxnSpPr/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6" name="文本占位符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27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" name="椭圆 60"/>
          <p:cNvSpPr/>
          <p:nvPr userDrawn="1"/>
        </p:nvSpPr>
        <p:spPr>
          <a:xfrm>
            <a:off x="5194921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2" name="椭圆 61"/>
          <p:cNvSpPr/>
          <p:nvPr userDrawn="1"/>
        </p:nvSpPr>
        <p:spPr>
          <a:xfrm>
            <a:off x="8999857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0" name="椭圆 29"/>
          <p:cNvSpPr/>
          <p:nvPr userDrawn="1"/>
        </p:nvSpPr>
        <p:spPr>
          <a:xfrm>
            <a:off x="1389985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4" name="图片占位符 53"/>
          <p:cNvSpPr>
            <a:spLocks noGrp="1"/>
          </p:cNvSpPr>
          <p:nvPr>
            <p:ph type="pic" sz="quarter" idx="12"/>
          </p:nvPr>
        </p:nvSpPr>
        <p:spPr>
          <a:xfrm>
            <a:off x="1437869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29" name="矩形 28"/>
          <p:cNvSpPr/>
          <p:nvPr userDrawn="1"/>
        </p:nvSpPr>
        <p:spPr>
          <a:xfrm>
            <a:off x="660400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8270272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0"/>
          <p:cNvSpPr/>
          <p:nvPr userDrawn="1"/>
        </p:nvSpPr>
        <p:spPr>
          <a:xfrm>
            <a:off x="4465336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5242805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4"/>
          </p:nvPr>
        </p:nvSpPr>
        <p:spPr>
          <a:xfrm>
            <a:off x="9047741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/>
          </a:p>
        </p:txBody>
      </p:sp>
      <p:sp>
        <p:nvSpPr>
          <p:cNvPr id="63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943753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6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822334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17" hasCustomPrompt="1"/>
          </p:nvPr>
        </p:nvSpPr>
        <p:spPr>
          <a:xfrm>
            <a:off x="4748689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8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4627270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8553625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70" name="文本占位符 11"/>
          <p:cNvSpPr>
            <a:spLocks noGrp="1"/>
          </p:cNvSpPr>
          <p:nvPr>
            <p:ph type="body" sz="quarter" idx="20" hasCustomPrompt="1"/>
          </p:nvPr>
        </p:nvSpPr>
        <p:spPr>
          <a:xfrm>
            <a:off x="8432206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35" name="组合 34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6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8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27" name="直接连接符 26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cxnSp>
        <p:nvCxnSpPr>
          <p:cNvPr id="28" name="直接连接符 27"/>
          <p:cNvCxnSpPr/>
          <p:nvPr userDrawn="1"/>
        </p:nvCxnSpPr>
        <p:spPr>
          <a:xfrm>
            <a:off x="669228" y="3632200"/>
            <a:ext cx="10858500" cy="0"/>
          </a:xfrm>
          <a:prstGeom prst="line">
            <a:avLst/>
          </a:prstGeom>
          <a:ln w="25400" cap="flat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 userDrawn="1"/>
        </p:nvSpPr>
        <p:spPr>
          <a:xfrm>
            <a:off x="669228" y="1496583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>
            <a:off x="9394356" y="3984612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图片占位符 42"/>
          <p:cNvSpPr>
            <a:spLocks noGrp="1"/>
          </p:cNvSpPr>
          <p:nvPr>
            <p:ph type="pic" sz="quarter" idx="12"/>
          </p:nvPr>
        </p:nvSpPr>
        <p:spPr>
          <a:xfrm>
            <a:off x="726750" y="153673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44" name="图片占位符 43"/>
          <p:cNvSpPr>
            <a:spLocks noGrp="1"/>
          </p:cNvSpPr>
          <p:nvPr>
            <p:ph type="pic" sz="quarter" idx="13"/>
          </p:nvPr>
        </p:nvSpPr>
        <p:spPr>
          <a:xfrm>
            <a:off x="9451878" y="403296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 hasCustomPrompt="1"/>
          </p:nvPr>
        </p:nvSpPr>
        <p:spPr>
          <a:xfrm>
            <a:off x="3246271" y="1535879"/>
            <a:ext cx="2793341" cy="4619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5" name="文本占位符 4"/>
          <p:cNvSpPr>
            <a:spLocks noGrp="1"/>
          </p:cNvSpPr>
          <p:nvPr>
            <p:ph type="body" sz="quarter" idx="15" hasCustomPrompt="1"/>
          </p:nvPr>
        </p:nvSpPr>
        <p:spPr>
          <a:xfrm>
            <a:off x="6148516" y="4025048"/>
            <a:ext cx="2793341" cy="461962"/>
          </a:xfrm>
          <a:prstGeom prst="rect">
            <a:avLst/>
          </a:prstGeom>
        </p:spPr>
        <p:txBody>
          <a:bodyPr lIns="90000" r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6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3246271" y="2153813"/>
            <a:ext cx="8272629" cy="64633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7" name="文本占位符 11"/>
          <p:cNvSpPr>
            <a:spLocks noGrp="1"/>
          </p:cNvSpPr>
          <p:nvPr>
            <p:ph type="body" sz="quarter" idx="19" hasCustomPrompt="1"/>
          </p:nvPr>
        </p:nvSpPr>
        <p:spPr>
          <a:xfrm>
            <a:off x="669228" y="4619089"/>
            <a:ext cx="8272629" cy="646331"/>
          </a:xfrm>
          <a:prstGeom prst="rect">
            <a:avLst/>
          </a:prstGeom>
        </p:spPr>
        <p:txBody>
          <a:bodyPr lIns="90000" rIns="0">
            <a:noAutofit/>
          </a:bodyPr>
          <a:lstStyle>
            <a:lvl1pPr marL="0" indent="0" algn="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0402" y="2447962"/>
            <a:ext cx="4420885" cy="3686138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5162118" y="2447964"/>
            <a:ext cx="3154730" cy="1802652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8397680" y="2447964"/>
            <a:ext cx="3154731" cy="1802652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5162118" y="4331447"/>
            <a:ext cx="3154730" cy="1802654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8397680" y="4331447"/>
            <a:ext cx="3154731" cy="1802654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8522" y="2612248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5277103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6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8634084" y="2612248"/>
            <a:ext cx="2681922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7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8512665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17" hasCustomPrompt="1"/>
          </p:nvPr>
        </p:nvSpPr>
        <p:spPr>
          <a:xfrm>
            <a:off x="8634084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9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12665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0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5398522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51" name="文本占位符 11"/>
          <p:cNvSpPr>
            <a:spLocks noGrp="1"/>
          </p:cNvSpPr>
          <p:nvPr>
            <p:ph type="body" sz="quarter" idx="20" hasCustomPrompt="1"/>
          </p:nvPr>
        </p:nvSpPr>
        <p:spPr>
          <a:xfrm>
            <a:off x="5277103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2" name="文本占位符 11"/>
          <p:cNvSpPr>
            <a:spLocks noGrp="1"/>
          </p:cNvSpPr>
          <p:nvPr>
            <p:ph type="body" sz="quarter" idx="21" hasCustomPrompt="1"/>
          </p:nvPr>
        </p:nvSpPr>
        <p:spPr>
          <a:xfrm>
            <a:off x="660400" y="1337587"/>
            <a:ext cx="10858500" cy="735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0402" y="1585023"/>
            <a:ext cx="5984238" cy="4554593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片占位符 62"/>
          <p:cNvSpPr>
            <a:spLocks noGrp="1"/>
          </p:cNvSpPr>
          <p:nvPr>
            <p:ph type="pic" sz="quarter" idx="27"/>
          </p:nvPr>
        </p:nvSpPr>
        <p:spPr>
          <a:xfrm>
            <a:off x="660404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28"/>
          </p:nvPr>
        </p:nvSpPr>
        <p:spPr>
          <a:xfrm>
            <a:off x="3696741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29"/>
          </p:nvPr>
        </p:nvSpPr>
        <p:spPr>
          <a:xfrm>
            <a:off x="660404" y="3895974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30"/>
          </p:nvPr>
        </p:nvSpPr>
        <p:spPr>
          <a:xfrm>
            <a:off x="3696741" y="3895974"/>
            <a:ext cx="2947899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>
            <a:fillRect/>
          </a:stretch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tile tx="0" ty="0" sx="100000" sy="100000" flip="none" algn="tl"/>
          </a:blip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>
            <a:fillRect/>
          </a:stretch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2" name="任意多边形: 形状 51"/>
          <p:cNvSpPr/>
          <p:nvPr userDrawn="1"/>
        </p:nvSpPr>
        <p:spPr>
          <a:xfrm rot="1759603">
            <a:off x="5759550" y="3287609"/>
            <a:ext cx="326672" cy="3900322"/>
          </a:xfrm>
          <a:custGeom>
            <a:avLst/>
            <a:gdLst>
              <a:gd name="connsiteX0" fmla="*/ 0 w 326672"/>
              <a:gd name="connsiteY0" fmla="*/ 0 h 3900322"/>
              <a:gd name="connsiteX1" fmla="*/ 326672 w 326672"/>
              <a:gd name="connsiteY1" fmla="*/ 0 h 3900322"/>
              <a:gd name="connsiteX2" fmla="*/ 326672 w 326672"/>
              <a:gd name="connsiteY2" fmla="*/ 3716802 h 3900322"/>
              <a:gd name="connsiteX3" fmla="*/ 0 w 326672"/>
              <a:gd name="connsiteY3" fmla="*/ 3900322 h 390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900322">
                <a:moveTo>
                  <a:pt x="0" y="0"/>
                </a:moveTo>
                <a:lnTo>
                  <a:pt x="326672" y="0"/>
                </a:lnTo>
                <a:lnTo>
                  <a:pt x="326672" y="3716802"/>
                </a:lnTo>
                <a:lnTo>
                  <a:pt x="0" y="39003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4" name="任意多边形: 形状 43"/>
          <p:cNvSpPr/>
          <p:nvPr userDrawn="1"/>
        </p:nvSpPr>
        <p:spPr>
          <a:xfrm rot="1759603">
            <a:off x="8280302" y="-201925"/>
            <a:ext cx="170609" cy="2499133"/>
          </a:xfrm>
          <a:custGeom>
            <a:avLst/>
            <a:gdLst>
              <a:gd name="connsiteX0" fmla="*/ 0 w 170609"/>
              <a:gd name="connsiteY0" fmla="*/ 95846 h 2499133"/>
              <a:gd name="connsiteX1" fmla="*/ 170609 w 170609"/>
              <a:gd name="connsiteY1" fmla="*/ 0 h 2499133"/>
              <a:gd name="connsiteX2" fmla="*/ 170609 w 170609"/>
              <a:gd name="connsiteY2" fmla="*/ 2499133 h 2499133"/>
              <a:gd name="connsiteX3" fmla="*/ 0 w 170609"/>
              <a:gd name="connsiteY3" fmla="*/ 2499133 h 2499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2499133">
                <a:moveTo>
                  <a:pt x="0" y="95846"/>
                </a:moveTo>
                <a:lnTo>
                  <a:pt x="170609" y="0"/>
                </a:lnTo>
                <a:lnTo>
                  <a:pt x="170609" y="2499133"/>
                </a:lnTo>
                <a:lnTo>
                  <a:pt x="0" y="2499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 rot="1759603">
            <a:off x="11257062" y="-144084"/>
            <a:ext cx="326672" cy="3732241"/>
          </a:xfrm>
          <a:custGeom>
            <a:avLst/>
            <a:gdLst>
              <a:gd name="connsiteX0" fmla="*/ 0 w 326672"/>
              <a:gd name="connsiteY0" fmla="*/ 0 h 3732241"/>
              <a:gd name="connsiteX1" fmla="*/ 326672 w 326672"/>
              <a:gd name="connsiteY1" fmla="*/ 581488 h 3732241"/>
              <a:gd name="connsiteX2" fmla="*/ 326672 w 326672"/>
              <a:gd name="connsiteY2" fmla="*/ 3732241 h 3732241"/>
              <a:gd name="connsiteX3" fmla="*/ 0 w 326672"/>
              <a:gd name="connsiteY3" fmla="*/ 3732241 h 37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732241">
                <a:moveTo>
                  <a:pt x="0" y="0"/>
                </a:moveTo>
                <a:lnTo>
                  <a:pt x="326672" y="581488"/>
                </a:lnTo>
                <a:lnTo>
                  <a:pt x="326672" y="3732241"/>
                </a:lnTo>
                <a:lnTo>
                  <a:pt x="0" y="3732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3" name="任意多边形: 形状 52"/>
          <p:cNvSpPr/>
          <p:nvPr userDrawn="1"/>
        </p:nvSpPr>
        <p:spPr>
          <a:xfrm rot="1759603">
            <a:off x="9271255" y="4019758"/>
            <a:ext cx="170609" cy="3077209"/>
          </a:xfrm>
          <a:custGeom>
            <a:avLst/>
            <a:gdLst>
              <a:gd name="connsiteX0" fmla="*/ 0 w 170609"/>
              <a:gd name="connsiteY0" fmla="*/ 0 h 3077209"/>
              <a:gd name="connsiteX1" fmla="*/ 170609 w 170609"/>
              <a:gd name="connsiteY1" fmla="*/ 0 h 3077209"/>
              <a:gd name="connsiteX2" fmla="*/ 170609 w 170609"/>
              <a:gd name="connsiteY2" fmla="*/ 2981364 h 3077209"/>
              <a:gd name="connsiteX3" fmla="*/ 0 w 170609"/>
              <a:gd name="connsiteY3" fmla="*/ 3077209 h 307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3077209">
                <a:moveTo>
                  <a:pt x="0" y="0"/>
                </a:moveTo>
                <a:lnTo>
                  <a:pt x="170609" y="0"/>
                </a:lnTo>
                <a:lnTo>
                  <a:pt x="170609" y="2981364"/>
                </a:lnTo>
                <a:lnTo>
                  <a:pt x="0" y="30772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38" name="文本占位符 25"/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0" name="文本占位符 28"/>
          <p:cNvSpPr>
            <a:spLocks noGrp="1"/>
          </p:cNvSpPr>
          <p:nvPr>
            <p:ph type="body" sz="quarter" idx="17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4026732 w 5953266"/>
              <a:gd name="connsiteY1" fmla="*/ 0 h 6858000"/>
              <a:gd name="connsiteX2" fmla="*/ 4359910 w 5953266"/>
              <a:gd name="connsiteY2" fmla="*/ 252902 h 6858000"/>
              <a:gd name="connsiteX3" fmla="*/ 5953266 w 5953266"/>
              <a:gd name="connsiteY3" fmla="*/ 3682471 h 6858000"/>
              <a:gd name="connsiteX4" fmla="*/ 4670843 w 5953266"/>
              <a:gd name="connsiteY4" fmla="*/ 6825186 h 6858000"/>
              <a:gd name="connsiteX5" fmla="*/ 4635274 w 5953266"/>
              <a:gd name="connsiteY5" fmla="*/ 6858000 h 6858000"/>
              <a:gd name="connsiteX6" fmla="*/ 0 w 59532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4026732" y="0"/>
                </a:lnTo>
                <a:lnTo>
                  <a:pt x="4359910" y="252902"/>
                </a:lnTo>
                <a:cubicBezTo>
                  <a:pt x="5333013" y="1068083"/>
                  <a:pt x="5953266" y="2301751"/>
                  <a:pt x="5953266" y="3682471"/>
                </a:cubicBezTo>
                <a:cubicBezTo>
                  <a:pt x="5953266" y="4909778"/>
                  <a:pt x="5463189" y="6020895"/>
                  <a:pt x="4670843" y="6825186"/>
                </a:cubicBezTo>
                <a:lnTo>
                  <a:pt x="46352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3"/>
          <a:srcRect l="35649" t="16934" b="16934"/>
          <a:stretch>
            <a:fillRect/>
          </a:stretch>
        </p:blipFill>
        <p:spPr>
          <a:xfrm>
            <a:off x="2" y="0"/>
            <a:ext cx="6677201" cy="6858000"/>
          </a:xfrm>
          <a:custGeom>
            <a:avLst/>
            <a:gdLst>
              <a:gd name="connsiteX0" fmla="*/ 0 w 6677201"/>
              <a:gd name="connsiteY0" fmla="*/ 0 h 6858000"/>
              <a:gd name="connsiteX1" fmla="*/ 6677201 w 6677201"/>
              <a:gd name="connsiteY1" fmla="*/ 0 h 6858000"/>
              <a:gd name="connsiteX2" fmla="*/ 6677201 w 6677201"/>
              <a:gd name="connsiteY2" fmla="*/ 6858000 h 6858000"/>
              <a:gd name="connsiteX3" fmla="*/ 0 w 66772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201" h="6858000">
                <a:moveTo>
                  <a:pt x="0" y="0"/>
                </a:moveTo>
                <a:lnTo>
                  <a:pt x="6677201" y="0"/>
                </a:lnTo>
                <a:lnTo>
                  <a:pt x="66772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1" name="图片 120"/>
          <p:cNvPicPr/>
          <p:nvPr userDrawn="1"/>
        </p:nvPicPr>
        <p:blipFill>
          <a:blip r:embed="rId4" cstate="print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3" t="9127" b="14811"/>
          <a:stretch>
            <a:fillRect/>
          </a:stretch>
        </p:blipFill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5953266 w 5953266"/>
              <a:gd name="connsiteY1" fmla="*/ 0 h 6858000"/>
              <a:gd name="connsiteX2" fmla="*/ 5953266 w 5953266"/>
              <a:gd name="connsiteY2" fmla="*/ 6858000 h 6858000"/>
              <a:gd name="connsiteX3" fmla="*/ 0 w 59532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5953266" y="0"/>
                </a:lnTo>
                <a:lnTo>
                  <a:pt x="595326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/>
          <p:cNvSpPr/>
          <p:nvPr userDrawn="1"/>
        </p:nvSpPr>
        <p:spPr>
          <a:xfrm>
            <a:off x="2122934" y="3082752"/>
            <a:ext cx="2964273" cy="110799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lvl="0" algn="ctr">
              <a:defRPr/>
            </a:pPr>
            <a:r>
              <a:rPr lang="en-US" altLang="zh-CN" sz="6600" dirty="0">
                <a:solidFill>
                  <a:schemeClr val="bg1">
                    <a:lumMod val="75000"/>
                  </a:schemeClr>
                </a:solidFill>
              </a:rPr>
              <a:t>content</a:t>
            </a:r>
            <a:endParaRPr lang="zh-CN" altLang="en-US" sz="6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2214374" y="3872827"/>
            <a:ext cx="2325409" cy="2590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2183589" y="2598003"/>
            <a:ext cx="1421481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目录</a:t>
            </a:r>
          </a:p>
        </p:txBody>
      </p:sp>
      <p:sp>
        <p:nvSpPr>
          <p:cNvPr id="124" name="日期占位符 123"/>
          <p:cNvSpPr>
            <a:spLocks noGrp="1"/>
          </p:cNvSpPr>
          <p:nvPr>
            <p:ph type="dt" sz="half" idx="1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7004" b="7878"/>
          <a:stretch>
            <a:fillRect/>
          </a:stretch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" t="7878" r="36982" b="7878"/>
          <a:stretch>
            <a:fillRect/>
          </a:stretch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/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/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5" name="文本占位符 44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图片占位符 29"/>
          <p:cNvSpPr>
            <a:spLocks noGrp="1"/>
          </p:cNvSpPr>
          <p:nvPr>
            <p:ph type="pic" sz="quarter" idx="12"/>
          </p:nvPr>
        </p:nvSpPr>
        <p:spPr>
          <a:xfrm>
            <a:off x="2571074" y="1465802"/>
            <a:ext cx="3524926" cy="4336612"/>
          </a:xfrm>
          <a:custGeom>
            <a:avLst/>
            <a:gdLst>
              <a:gd name="connsiteX0" fmla="*/ 0 w 3524926"/>
              <a:gd name="connsiteY0" fmla="*/ 0 h 4326855"/>
              <a:gd name="connsiteX1" fmla="*/ 3524926 w 3524926"/>
              <a:gd name="connsiteY1" fmla="*/ 0 h 4326855"/>
              <a:gd name="connsiteX2" fmla="*/ 3524926 w 3524926"/>
              <a:gd name="connsiteY2" fmla="*/ 4326855 h 4326855"/>
              <a:gd name="connsiteX3" fmla="*/ 0 w 3524926"/>
              <a:gd name="connsiteY3" fmla="*/ 4326855 h 432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926" h="4326855">
                <a:moveTo>
                  <a:pt x="0" y="0"/>
                </a:moveTo>
                <a:lnTo>
                  <a:pt x="3524926" y="0"/>
                </a:lnTo>
                <a:lnTo>
                  <a:pt x="3524926" y="4326855"/>
                </a:lnTo>
                <a:lnTo>
                  <a:pt x="0" y="4326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grpSp>
        <p:nvGrpSpPr>
          <p:cNvPr id="25" name="组合 24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6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tIns="4680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文本框 15"/>
          <p:cNvSpPr txBox="1"/>
          <p:nvPr userDrawn="1"/>
        </p:nvSpPr>
        <p:spPr>
          <a:xfrm rot="16200000">
            <a:off x="-1272970" y="3259723"/>
            <a:ext cx="4113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800" dirty="0">
                <a:solidFill>
                  <a:schemeClr val="bg1">
                    <a:lumMod val="75000"/>
                  </a:schemeClr>
                </a:solidFill>
              </a:rPr>
              <a:t>Southeast University</a:t>
            </a:r>
            <a:endParaRPr lang="zh-CN" altLang="en-US" sz="1600" spc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6632171" y="1253531"/>
            <a:ext cx="4886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7200" i="1" dirty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lvl="0"/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7398196" y="3937575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7398196" y="4685329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24" hasCustomPrompt="1"/>
          </p:nvPr>
        </p:nvSpPr>
        <p:spPr>
          <a:xfrm>
            <a:off x="7398196" y="5433083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3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749903" y="2564527"/>
            <a:ext cx="339652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6749903" y="1812873"/>
            <a:ext cx="3088698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5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5341519" y="3365304"/>
            <a:ext cx="2252502" cy="154113"/>
          </a:xfrm>
          <a:prstGeom prst="rect">
            <a:avLst/>
          </a:prstGeom>
          <a:gradFill>
            <a:gsLst>
              <a:gs pos="100000">
                <a:srgbClr val="FDA913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093511"/>
            <a:ext cx="64007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kumimoji="0" lang="zh-CN" altLang="en-US" sz="8800" b="0" i="1" u="none" strike="noStrike" cap="none" spc="0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60400" y="3881451"/>
            <a:ext cx="3610645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660400" y="4685329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24" hasCustomPrompt="1"/>
          </p:nvPr>
        </p:nvSpPr>
        <p:spPr>
          <a:xfrm>
            <a:off x="660400" y="5433083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52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331720" y="2106802"/>
            <a:ext cx="3088698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53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1541828" y="3152034"/>
            <a:ext cx="3396528" cy="4001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12"/>
          </p:nvPr>
        </p:nvSpPr>
        <p:spPr>
          <a:xfrm>
            <a:off x="5131444" y="0"/>
            <a:ext cx="7060556" cy="6858000"/>
          </a:xfrm>
          <a:custGeom>
            <a:avLst/>
            <a:gdLst>
              <a:gd name="connsiteX0" fmla="*/ 2232141 w 7060556"/>
              <a:gd name="connsiteY0" fmla="*/ 0 h 6858000"/>
              <a:gd name="connsiteX1" fmla="*/ 7060556 w 7060556"/>
              <a:gd name="connsiteY1" fmla="*/ 0 h 6858000"/>
              <a:gd name="connsiteX2" fmla="*/ 7060556 w 7060556"/>
              <a:gd name="connsiteY2" fmla="*/ 6858000 h 6858000"/>
              <a:gd name="connsiteX3" fmla="*/ 659756 w 7060556"/>
              <a:gd name="connsiteY3" fmla="*/ 6858000 h 6858000"/>
              <a:gd name="connsiteX4" fmla="*/ 0 w 7060556"/>
              <a:gd name="connsiteY4" fmla="*/ 5318567 h 6858000"/>
              <a:gd name="connsiteX5" fmla="*/ 2076565 w 7060556"/>
              <a:gd name="connsiteY5" fmla="*/ 341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0556" h="6858000">
                <a:moveTo>
                  <a:pt x="2232141" y="0"/>
                </a:moveTo>
                <a:lnTo>
                  <a:pt x="7060556" y="0"/>
                </a:lnTo>
                <a:lnTo>
                  <a:pt x="7060556" y="6858000"/>
                </a:lnTo>
                <a:lnTo>
                  <a:pt x="659756" y="6858000"/>
                </a:lnTo>
                <a:lnTo>
                  <a:pt x="0" y="5318567"/>
                </a:lnTo>
                <a:cubicBezTo>
                  <a:pt x="292020" y="4312534"/>
                  <a:pt x="1148983" y="2384867"/>
                  <a:pt x="2076565" y="3419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9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660400" y="1383671"/>
            <a:ext cx="5001787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zh-CN" sz="80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80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图片占位符 31"/>
          <p:cNvSpPr>
            <a:spLocks noGrp="1"/>
          </p:cNvSpPr>
          <p:nvPr>
            <p:ph type="pic" sz="quarter" idx="31"/>
          </p:nvPr>
        </p:nvSpPr>
        <p:spPr>
          <a:xfrm>
            <a:off x="5792230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3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/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19067" y="2170482"/>
            <a:ext cx="3982720" cy="584775"/>
          </a:xfr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30" hasCustomPrompt="1"/>
          </p:nvPr>
        </p:nvSpPr>
        <p:spPr>
          <a:xfrm>
            <a:off x="1019067" y="3119036"/>
            <a:ext cx="3982720" cy="1706963"/>
          </a:xfrm>
        </p:spPr>
        <p:txBody>
          <a:bodyPr wrap="square" l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32"/>
          </p:nvPr>
        </p:nvSpPr>
        <p:spPr>
          <a:xfrm>
            <a:off x="7700964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33"/>
          </p:nvPr>
        </p:nvSpPr>
        <p:spPr>
          <a:xfrm>
            <a:off x="9609697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579230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6" name="文本占位符 11"/>
          <p:cNvSpPr>
            <a:spLocks noGrp="1"/>
          </p:cNvSpPr>
          <p:nvPr>
            <p:ph type="body" sz="quarter" idx="34" hasCustomPrompt="1"/>
          </p:nvPr>
        </p:nvSpPr>
        <p:spPr>
          <a:xfrm>
            <a:off x="7700964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8" name="文本占位符 11"/>
          <p:cNvSpPr>
            <a:spLocks noGrp="1"/>
          </p:cNvSpPr>
          <p:nvPr>
            <p:ph type="body" sz="quarter" idx="35" hasCustomPrompt="1"/>
          </p:nvPr>
        </p:nvSpPr>
        <p:spPr>
          <a:xfrm>
            <a:off x="960961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36" hasCustomPrompt="1"/>
          </p:nvPr>
        </p:nvSpPr>
        <p:spPr>
          <a:xfrm>
            <a:off x="5792387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文本占位符 11"/>
          <p:cNvSpPr>
            <a:spLocks noGrp="1"/>
          </p:cNvSpPr>
          <p:nvPr>
            <p:ph type="body" sz="quarter" idx="37" hasCustomPrompt="1"/>
          </p:nvPr>
        </p:nvSpPr>
        <p:spPr>
          <a:xfrm>
            <a:off x="7700808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1"/>
          <p:cNvSpPr>
            <a:spLocks noGrp="1"/>
          </p:cNvSpPr>
          <p:nvPr>
            <p:ph type="body" sz="quarter" idx="38" hasCustomPrompt="1"/>
          </p:nvPr>
        </p:nvSpPr>
        <p:spPr>
          <a:xfrm>
            <a:off x="9609229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图片占位符 47"/>
          <p:cNvSpPr>
            <a:spLocks noGrp="1"/>
          </p:cNvSpPr>
          <p:nvPr>
            <p:ph type="pic" sz="quarter" idx="31"/>
          </p:nvPr>
        </p:nvSpPr>
        <p:spPr>
          <a:xfrm>
            <a:off x="669868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3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/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104640" y="852965"/>
            <a:ext cx="3982720" cy="110799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6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29" hasCustomPrompt="1"/>
          </p:nvPr>
        </p:nvSpPr>
        <p:spPr>
          <a:xfrm>
            <a:off x="4104640" y="1593828"/>
            <a:ext cx="3982720" cy="584775"/>
          </a:xfrm>
        </p:spPr>
        <p:txBody>
          <a:bodyPr lIns="900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17" name="文本占位符 28"/>
          <p:cNvSpPr>
            <a:spLocks noGrp="1"/>
          </p:cNvSpPr>
          <p:nvPr>
            <p:ph type="body" sz="quarter" idx="30" hasCustomPrompt="1"/>
          </p:nvPr>
        </p:nvSpPr>
        <p:spPr>
          <a:xfrm>
            <a:off x="682883" y="2295279"/>
            <a:ext cx="10826234" cy="425698"/>
          </a:xfrm>
        </p:spPr>
        <p:txBody>
          <a:bodyPr wrap="square" lIns="90000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60322" y="5732617"/>
            <a:ext cx="2712258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4" name="文本占位符 11"/>
          <p:cNvSpPr>
            <a:spLocks noGrp="1"/>
          </p:cNvSpPr>
          <p:nvPr>
            <p:ph type="body" sz="quarter" idx="36" hasCustomPrompt="1"/>
          </p:nvPr>
        </p:nvSpPr>
        <p:spPr>
          <a:xfrm>
            <a:off x="66040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37" hasCustomPrompt="1"/>
          </p:nvPr>
        </p:nvSpPr>
        <p:spPr>
          <a:xfrm>
            <a:off x="3382047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2" name="文本占位符 11"/>
          <p:cNvSpPr>
            <a:spLocks noGrp="1"/>
          </p:cNvSpPr>
          <p:nvPr>
            <p:ph type="body" sz="quarter" idx="38" hasCustomPrompt="1"/>
          </p:nvPr>
        </p:nvSpPr>
        <p:spPr>
          <a:xfrm>
            <a:off x="3382125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文本占位符 11"/>
          <p:cNvSpPr>
            <a:spLocks noGrp="1"/>
          </p:cNvSpPr>
          <p:nvPr>
            <p:ph type="body" sz="quarter" idx="39" hasCustomPrompt="1"/>
          </p:nvPr>
        </p:nvSpPr>
        <p:spPr>
          <a:xfrm>
            <a:off x="6103772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4" name="文本占位符 11"/>
          <p:cNvSpPr>
            <a:spLocks noGrp="1"/>
          </p:cNvSpPr>
          <p:nvPr>
            <p:ph type="body" sz="quarter" idx="40" hasCustomPrompt="1"/>
          </p:nvPr>
        </p:nvSpPr>
        <p:spPr>
          <a:xfrm>
            <a:off x="610385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文本占位符 11"/>
          <p:cNvSpPr>
            <a:spLocks noGrp="1"/>
          </p:cNvSpPr>
          <p:nvPr>
            <p:ph type="body" sz="quarter" idx="41" hasCustomPrompt="1"/>
          </p:nvPr>
        </p:nvSpPr>
        <p:spPr>
          <a:xfrm>
            <a:off x="8825497" y="5732616"/>
            <a:ext cx="2693323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6" name="文本占位符 11"/>
          <p:cNvSpPr>
            <a:spLocks noGrp="1"/>
          </p:cNvSpPr>
          <p:nvPr>
            <p:ph type="body" sz="quarter" idx="42" hasCustomPrompt="1"/>
          </p:nvPr>
        </p:nvSpPr>
        <p:spPr>
          <a:xfrm>
            <a:off x="8825575" y="5327590"/>
            <a:ext cx="2693323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5" name="图片占位符 54"/>
          <p:cNvSpPr>
            <a:spLocks noGrp="1"/>
          </p:cNvSpPr>
          <p:nvPr>
            <p:ph type="pic" sz="quarter" idx="43"/>
          </p:nvPr>
        </p:nvSpPr>
        <p:spPr>
          <a:xfrm>
            <a:off x="3382047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6" name="图片占位符 55"/>
          <p:cNvSpPr>
            <a:spLocks noGrp="1"/>
          </p:cNvSpPr>
          <p:nvPr>
            <p:ph type="pic" sz="quarter" idx="44"/>
          </p:nvPr>
        </p:nvSpPr>
        <p:spPr>
          <a:xfrm>
            <a:off x="6094226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图片占位符 56"/>
          <p:cNvSpPr>
            <a:spLocks noGrp="1"/>
          </p:cNvSpPr>
          <p:nvPr>
            <p:ph type="pic" sz="quarter" idx="45"/>
          </p:nvPr>
        </p:nvSpPr>
        <p:spPr>
          <a:xfrm>
            <a:off x="8806405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69" name="文本占位符 67"/>
          <p:cNvSpPr>
            <a:spLocks noGrp="1"/>
          </p:cNvSpPr>
          <p:nvPr>
            <p:ph type="body" sz="quarter" idx="12" hasCustomPrompt="1"/>
          </p:nvPr>
        </p:nvSpPr>
        <p:spPr>
          <a:xfrm>
            <a:off x="3950574" y="1119503"/>
            <a:ext cx="4290852" cy="585866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请输入你的主标题</a:t>
            </a:r>
          </a:p>
        </p:txBody>
      </p:sp>
      <p:sp>
        <p:nvSpPr>
          <p:cNvPr id="72" name="文本占位符 6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574" y="1740158"/>
            <a:ext cx="4290852" cy="462755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请输入你的副标题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9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14" name="直接连接符 13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无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7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869" y="1"/>
            <a:ext cx="10849030" cy="7492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869" y="850901"/>
            <a:ext cx="10849031" cy="528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00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22800" y="6235702"/>
            <a:ext cx="294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i="0" spc="300" baseline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775700" y="6235702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26" Type="http://schemas.openxmlformats.org/officeDocument/2006/relationships/tags" Target="../tags/tag27.xml"/><Relationship Id="rId39" Type="http://schemas.openxmlformats.org/officeDocument/2006/relationships/notesSlide" Target="../notesSlides/notesSlide1.xml"/><Relationship Id="rId21" Type="http://schemas.openxmlformats.org/officeDocument/2006/relationships/tags" Target="../tags/tag22.xml"/><Relationship Id="rId34" Type="http://schemas.openxmlformats.org/officeDocument/2006/relationships/tags" Target="../tags/tag35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tags" Target="../tags/tag26.xml"/><Relationship Id="rId33" Type="http://schemas.openxmlformats.org/officeDocument/2006/relationships/tags" Target="../tags/tag34.xml"/><Relationship Id="rId38" Type="http://schemas.openxmlformats.org/officeDocument/2006/relationships/slideLayout" Target="../slideLayouts/slideLayout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29" Type="http://schemas.openxmlformats.org/officeDocument/2006/relationships/tags" Target="../tags/tag30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tags" Target="../tags/tag25.xml"/><Relationship Id="rId32" Type="http://schemas.openxmlformats.org/officeDocument/2006/relationships/tags" Target="../tags/tag33.xml"/><Relationship Id="rId37" Type="http://schemas.openxmlformats.org/officeDocument/2006/relationships/tags" Target="../tags/tag38.xml"/><Relationship Id="rId40" Type="http://schemas.openxmlformats.org/officeDocument/2006/relationships/image" Target="../media/image4.png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28" Type="http://schemas.openxmlformats.org/officeDocument/2006/relationships/tags" Target="../tags/tag29.xml"/><Relationship Id="rId36" Type="http://schemas.openxmlformats.org/officeDocument/2006/relationships/tags" Target="../tags/tag37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31" Type="http://schemas.openxmlformats.org/officeDocument/2006/relationships/tags" Target="../tags/tag32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Relationship Id="rId27" Type="http://schemas.openxmlformats.org/officeDocument/2006/relationships/tags" Target="../tags/tag28.xml"/><Relationship Id="rId30" Type="http://schemas.openxmlformats.org/officeDocument/2006/relationships/tags" Target="../tags/tag31.xml"/><Relationship Id="rId35" Type="http://schemas.openxmlformats.org/officeDocument/2006/relationships/tags" Target="../tags/tag36.xml"/><Relationship Id="rId8" Type="http://schemas.openxmlformats.org/officeDocument/2006/relationships/tags" Target="../tags/tag9.xml"/><Relationship Id="rId3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187959" y="855292"/>
            <a:ext cx="5368944" cy="725488"/>
          </a:xfrm>
        </p:spPr>
        <p:txBody>
          <a:bodyPr/>
          <a:lstStyle/>
          <a:p>
            <a:r>
              <a:rPr lang="en-US" altLang="zh-CN" dirty="0"/>
              <a:t>UniXcoder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1" u="none" strike="noStrike" kern="1200" cap="none" spc="300" normalizeH="0" baseline="0" noProof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6955" y="1621790"/>
            <a:ext cx="647255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       </a:t>
            </a:r>
            <a:r>
              <a:rPr lang="zh-CN" altLang="en-US"/>
              <a:t>UniXcoder is a unified cross-modal pre-trained model </a:t>
            </a:r>
            <a:r>
              <a:rPr lang="en-US" altLang="zh-CN"/>
              <a:t>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66725" y="23837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understanding </a:t>
            </a:r>
            <a:r>
              <a:rPr lang="zh-CN" altLang="en-US">
                <a:sym typeface="+mn-ea"/>
              </a:rPr>
              <a:t>and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 generation</a:t>
            </a:r>
            <a:r>
              <a:rPr lang="zh-CN" altLang="en-US">
                <a:sym typeface="+mn-ea"/>
              </a:rPr>
              <a:t> tasks.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04875" y="201549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for programming languages to support both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olidFill>
                  <a:srgbClr val="C00000"/>
                </a:solidFill>
                <a:sym typeface="+mn-ea"/>
              </a:rPr>
              <a:t>code-related</a:t>
            </a:r>
            <a:r>
              <a:rPr lang="zh-CN" altLang="en-US">
                <a:sym typeface="+mn-ea"/>
              </a:rPr>
              <a:t>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70510" y="3068320"/>
            <a:ext cx="4636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 UniXcoder</a:t>
            </a:r>
            <a:r>
              <a:rPr lang="zh-CN" altLang="en-US"/>
              <a:t>是一个可以用于与代码理解和生成任务相关的跨模态预训练模型。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一、模型介绍</a:t>
            </a:r>
            <a:r>
              <a:rPr lang="en-US" altLang="zh-CN" dirty="0">
                <a:ea typeface="+mn-ea"/>
                <a:cs typeface="+mn-ea"/>
              </a:rPr>
              <a:t>--UniXcoder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3876914" y="859153"/>
            <a:ext cx="4290852" cy="584200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模型分类与依赖</a:t>
            </a:r>
          </a:p>
        </p:txBody>
      </p:sp>
      <p:grpSp>
        <p:nvGrpSpPr>
          <p:cNvPr id="11" name="组合 10"/>
          <p:cNvGrpSpPr/>
          <p:nvPr>
            <p:custDataLst>
              <p:tags r:id="rId1"/>
            </p:custDataLst>
          </p:nvPr>
        </p:nvGrpSpPr>
        <p:grpSpPr>
          <a:xfrm flipH="1">
            <a:off x="7490135" y="5938299"/>
            <a:ext cx="4028765" cy="72000"/>
            <a:chOff x="660400" y="5424930"/>
            <a:chExt cx="4028765" cy="72000"/>
          </a:xfrm>
        </p:grpSpPr>
        <p:cxnSp>
          <p:nvCxnSpPr>
            <p:cNvPr id="12" name="直接连接符 11"/>
            <p:cNvCxnSpPr>
              <a:stCxn id="13" idx="3"/>
            </p:cNvCxnSpPr>
            <p:nvPr>
              <p:custDataLst>
                <p:tags r:id="rId36"/>
              </p:custDataLst>
            </p:nvPr>
          </p:nvCxnSpPr>
          <p:spPr>
            <a:xfrm>
              <a:off x="1200400" y="5460930"/>
              <a:ext cx="3488765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>
              <p:custDataLst>
                <p:tags r:id="rId37"/>
              </p:custDataLst>
            </p:nvPr>
          </p:nvSpPr>
          <p:spPr>
            <a:xfrm>
              <a:off x="660400" y="5424930"/>
              <a:ext cx="540000" cy="72000"/>
            </a:xfrm>
            <a:prstGeom prst="rect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ea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2"/>
            </p:custDataLst>
          </p:nvPr>
        </p:nvGrpSpPr>
        <p:grpSpPr>
          <a:xfrm flipH="1">
            <a:off x="7273447" y="3751426"/>
            <a:ext cx="3859542" cy="371187"/>
            <a:chOff x="1017258" y="2819053"/>
            <a:chExt cx="3859542" cy="371187"/>
          </a:xfrm>
        </p:grpSpPr>
        <p:cxnSp>
          <p:nvCxnSpPr>
            <p:cNvPr id="15" name="直接连接符 14"/>
            <p:cNvCxnSpPr/>
            <p:nvPr>
              <p:custDataLst>
                <p:tags r:id="rId33"/>
              </p:custDataLst>
            </p:nvPr>
          </p:nvCxnSpPr>
          <p:spPr>
            <a:xfrm>
              <a:off x="1287258" y="2891053"/>
              <a:ext cx="0" cy="2991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34"/>
              </p:custDataLst>
            </p:nvPr>
          </p:nvCxnSpPr>
          <p:spPr>
            <a:xfrm>
              <a:off x="1287258" y="3190240"/>
              <a:ext cx="3589542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>
              <p:custDataLst>
                <p:tags r:id="rId35"/>
              </p:custDataLst>
            </p:nvPr>
          </p:nvSpPr>
          <p:spPr>
            <a:xfrm>
              <a:off x="1017258" y="2819053"/>
              <a:ext cx="540000" cy="72000"/>
            </a:xfrm>
            <a:prstGeom prst="rect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ea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3"/>
            </p:custDataLst>
          </p:nvPr>
        </p:nvGrpSpPr>
        <p:grpSpPr>
          <a:xfrm>
            <a:off x="660400" y="5553916"/>
            <a:ext cx="4028765" cy="72000"/>
            <a:chOff x="660400" y="5424930"/>
            <a:chExt cx="4028765" cy="72000"/>
          </a:xfrm>
        </p:grpSpPr>
        <p:cxnSp>
          <p:nvCxnSpPr>
            <p:cNvPr id="19" name="直接连接符 18"/>
            <p:cNvCxnSpPr>
              <a:stCxn id="20" idx="3"/>
            </p:cNvCxnSpPr>
            <p:nvPr>
              <p:custDataLst>
                <p:tags r:id="rId31"/>
              </p:custDataLst>
            </p:nvPr>
          </p:nvCxnSpPr>
          <p:spPr>
            <a:xfrm>
              <a:off x="1200400" y="5460930"/>
              <a:ext cx="3488765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>
              <p:custDataLst>
                <p:tags r:id="rId32"/>
              </p:custDataLst>
            </p:nvPr>
          </p:nvSpPr>
          <p:spPr>
            <a:xfrm>
              <a:off x="660400" y="5424930"/>
              <a:ext cx="540000" cy="72000"/>
            </a:xfrm>
            <a:prstGeom prst="rect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ea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4"/>
            </p:custDataLst>
          </p:nvPr>
        </p:nvGrpSpPr>
        <p:grpSpPr>
          <a:xfrm>
            <a:off x="934073" y="3057916"/>
            <a:ext cx="3859542" cy="371187"/>
            <a:chOff x="1017258" y="3196675"/>
            <a:chExt cx="3859542" cy="371187"/>
          </a:xfrm>
        </p:grpSpPr>
        <p:cxnSp>
          <p:nvCxnSpPr>
            <p:cNvPr id="22" name="直接连接符 21"/>
            <p:cNvCxnSpPr/>
            <p:nvPr>
              <p:custDataLst>
                <p:tags r:id="rId28"/>
              </p:custDataLst>
            </p:nvPr>
          </p:nvCxnSpPr>
          <p:spPr>
            <a:xfrm>
              <a:off x="1287258" y="3268675"/>
              <a:ext cx="0" cy="29918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>
              <p:custDataLst>
                <p:tags r:id="rId29"/>
              </p:custDataLst>
            </p:nvPr>
          </p:nvCxnSpPr>
          <p:spPr>
            <a:xfrm>
              <a:off x="1287258" y="3567862"/>
              <a:ext cx="3589542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3"/>
            <p:cNvSpPr/>
            <p:nvPr>
              <p:custDataLst>
                <p:tags r:id="rId30"/>
              </p:custDataLst>
            </p:nvPr>
          </p:nvSpPr>
          <p:spPr>
            <a:xfrm>
              <a:off x="1017258" y="3196675"/>
              <a:ext cx="540000" cy="72000"/>
            </a:xfrm>
            <a:prstGeom prst="rect">
              <a:avLst/>
            </a:prstGeom>
            <a:solidFill>
              <a:schemeClr val="accent1"/>
            </a:solidFill>
            <a:ln w="0" cap="flat" cmpd="sng" algn="ctr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ea"/>
              </a:endParaRPr>
            </a:p>
          </p:txBody>
        </p:sp>
      </p:grpSp>
      <p:sp>
        <p:nvSpPr>
          <p:cNvPr id="35" name="文本框 34"/>
          <p:cNvSpPr txBox="1"/>
          <p:nvPr>
            <p:custDataLst>
              <p:tags r:id="rId5"/>
            </p:custDataLst>
          </p:nvPr>
        </p:nvSpPr>
        <p:spPr>
          <a:xfrm>
            <a:off x="660400" y="3500755"/>
            <a:ext cx="3448050" cy="3987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3.unixcoder-base-nine</a:t>
            </a:r>
          </a:p>
        </p:txBody>
      </p:sp>
      <p:sp>
        <p:nvSpPr>
          <p:cNvPr id="36" name="文本框 35"/>
          <p:cNvSpPr txBox="1"/>
          <p:nvPr>
            <p:custDataLst>
              <p:tags r:id="rId6"/>
            </p:custDataLst>
          </p:nvPr>
        </p:nvSpPr>
        <p:spPr>
          <a:xfrm>
            <a:off x="9168726" y="4400633"/>
            <a:ext cx="2350174" cy="3987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4.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安装依赖</a:t>
            </a:r>
          </a:p>
        </p:txBody>
      </p:sp>
      <p:sp>
        <p:nvSpPr>
          <p:cNvPr id="37" name="文本框 36"/>
          <p:cNvSpPr txBox="1"/>
          <p:nvPr>
            <p:custDataLst>
              <p:tags r:id="rId7"/>
            </p:custDataLst>
          </p:nvPr>
        </p:nvSpPr>
        <p:spPr>
          <a:xfrm>
            <a:off x="8337174" y="4800743"/>
            <a:ext cx="3181726" cy="81026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zh-CN"/>
            </a:defPPr>
            <a:lvl1pPr marR="0" lvl="0" indent="0"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/>
            <a:r>
              <a:rPr lang="en-US" altLang="zh-CN" dirty="0">
                <a:ea typeface="+mn-ea"/>
                <a:cs typeface="+mn-ea"/>
              </a:rPr>
              <a:t>pip install transformers</a:t>
            </a:r>
          </a:p>
          <a:p>
            <a:pPr algn="l"/>
            <a:r>
              <a:rPr lang="en-US" altLang="zh-CN" dirty="0">
                <a:ea typeface="+mn-ea"/>
                <a:cs typeface="+mn-ea"/>
              </a:rPr>
              <a:t>pip install torch</a:t>
            </a:r>
          </a:p>
        </p:txBody>
      </p:sp>
      <p:sp>
        <p:nvSpPr>
          <p:cNvPr id="38" name="文本框 37"/>
          <p:cNvSpPr txBox="1"/>
          <p:nvPr>
            <p:custDataLst>
              <p:tags r:id="rId8"/>
            </p:custDataLst>
          </p:nvPr>
        </p:nvSpPr>
        <p:spPr>
          <a:xfrm>
            <a:off x="978535" y="1903095"/>
            <a:ext cx="3339465" cy="3987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1.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unixcoder-base-unimodal</a:t>
            </a:r>
          </a:p>
        </p:txBody>
      </p:sp>
      <p:sp>
        <p:nvSpPr>
          <p:cNvPr id="39" name="文本框 38"/>
          <p:cNvSpPr txBox="1"/>
          <p:nvPr>
            <p:custDataLst>
              <p:tags r:id="rId9"/>
            </p:custDataLst>
          </p:nvPr>
        </p:nvSpPr>
        <p:spPr>
          <a:xfrm>
            <a:off x="1017258" y="2247654"/>
            <a:ext cx="3181726" cy="81026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</a:rPr>
              <a:t> 在 C4 和 CodeSearchNet 数据集（不含 NL）上进行预训练</a:t>
            </a:r>
          </a:p>
        </p:txBody>
      </p:sp>
      <p:sp>
        <p:nvSpPr>
          <p:cNvPr id="40" name="文本框 39"/>
          <p:cNvSpPr txBox="1"/>
          <p:nvPr>
            <p:custDataLst>
              <p:tags r:id="rId10"/>
            </p:custDataLst>
          </p:nvPr>
        </p:nvSpPr>
        <p:spPr>
          <a:xfrm>
            <a:off x="8775830" y="1443505"/>
            <a:ext cx="2350174" cy="3987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2.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/>
                <a:cs typeface="+mn-ea"/>
              </a:rPr>
              <a:t>unixcoder-base</a:t>
            </a:r>
          </a:p>
        </p:txBody>
      </p:sp>
      <p:sp>
        <p:nvSpPr>
          <p:cNvPr id="41" name="文本框 40"/>
          <p:cNvSpPr txBox="1"/>
          <p:nvPr>
            <p:custDataLst>
              <p:tags r:id="rId11"/>
            </p:custDataLst>
          </p:nvPr>
        </p:nvSpPr>
        <p:spPr>
          <a:xfrm>
            <a:off x="7775575" y="1857375"/>
            <a:ext cx="3397250" cy="224917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</a:rPr>
              <a:t> 继续在 CodeSearchNet 数据集的 NL-PL 对上预训练unixcoder-base-unimodal。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</a:rPr>
              <a:t>该模型可支持六种语言java、ruby、python、php、javascript 和 go。</a:t>
            </a:r>
          </a:p>
        </p:txBody>
      </p: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599440" y="3862705"/>
            <a:ext cx="3757930" cy="296862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</a:rPr>
              <a:t> 继续在 CodeSearchNet 数据集的 NL-PL 对和额外的 150 万个 C、C++ 和 C# 编程语言的 NL-PL 对上预训练。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ea"/>
              </a:rPr>
              <a:t>该模型可支持九种语言java、ruby、python、php、javascript、go、c、c++ 和 c#。</a:t>
            </a:r>
          </a:p>
        </p:txBody>
      </p:sp>
      <p:grpSp>
        <p:nvGrpSpPr>
          <p:cNvPr id="6" name="组合 5"/>
          <p:cNvGrpSpPr/>
          <p:nvPr>
            <p:custDataLst>
              <p:tags r:id="rId13"/>
            </p:custDataLst>
          </p:nvPr>
        </p:nvGrpSpPr>
        <p:grpSpPr>
          <a:xfrm>
            <a:off x="4689163" y="2250996"/>
            <a:ext cx="2813671" cy="4072640"/>
            <a:chOff x="4689163" y="2250996"/>
            <a:chExt cx="2813671" cy="4072640"/>
          </a:xfrm>
        </p:grpSpPr>
        <p:grpSp>
          <p:nvGrpSpPr>
            <p:cNvPr id="25" name="组合 24"/>
            <p:cNvGrpSpPr/>
            <p:nvPr/>
          </p:nvGrpSpPr>
          <p:grpSpPr>
            <a:xfrm>
              <a:off x="4689163" y="2250996"/>
              <a:ext cx="2813671" cy="4072640"/>
              <a:chOff x="5038726" y="2152651"/>
              <a:chExt cx="2114551" cy="3060702"/>
            </a:xfrm>
            <a:scene3d>
              <a:camera prst="perspectiveRelaxedModerately" fov="4200000"/>
              <a:lightRig rig="threePt" dir="t"/>
            </a:scene3d>
          </p:grpSpPr>
          <p:sp>
            <p:nvSpPr>
              <p:cNvPr id="26" name="îslïḍé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5038726" y="2152651"/>
                <a:ext cx="2114551" cy="3060702"/>
              </a:xfrm>
              <a:custGeom>
                <a:avLst/>
                <a:gdLst>
                  <a:gd name="T0" fmla="*/ 13 w 415"/>
                  <a:gd name="T1" fmla="*/ 0 h 601"/>
                  <a:gd name="T2" fmla="*/ 320 w 415"/>
                  <a:gd name="T3" fmla="*/ 0 h 601"/>
                  <a:gd name="T4" fmla="*/ 366 w 415"/>
                  <a:gd name="T5" fmla="*/ 46 h 601"/>
                  <a:gd name="T6" fmla="*/ 415 w 415"/>
                  <a:gd name="T7" fmla="*/ 95 h 601"/>
                  <a:gd name="T8" fmla="*/ 415 w 415"/>
                  <a:gd name="T9" fmla="*/ 587 h 601"/>
                  <a:gd name="T10" fmla="*/ 401 w 415"/>
                  <a:gd name="T11" fmla="*/ 601 h 601"/>
                  <a:gd name="T12" fmla="*/ 13 w 415"/>
                  <a:gd name="T13" fmla="*/ 601 h 601"/>
                  <a:gd name="T14" fmla="*/ 0 w 415"/>
                  <a:gd name="T15" fmla="*/ 587 h 601"/>
                  <a:gd name="T16" fmla="*/ 0 w 415"/>
                  <a:gd name="T17" fmla="*/ 13 h 601"/>
                  <a:gd name="T18" fmla="*/ 13 w 415"/>
                  <a:gd name="T19" fmla="*/ 0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5" h="601">
                    <a:moveTo>
                      <a:pt x="13" y="0"/>
                    </a:moveTo>
                    <a:cubicBezTo>
                      <a:pt x="320" y="0"/>
                      <a:pt x="320" y="0"/>
                      <a:pt x="320" y="0"/>
                    </a:cubicBezTo>
                    <a:cubicBezTo>
                      <a:pt x="366" y="46"/>
                      <a:pt x="366" y="46"/>
                      <a:pt x="366" y="46"/>
                    </a:cubicBezTo>
                    <a:cubicBezTo>
                      <a:pt x="415" y="95"/>
                      <a:pt x="415" y="95"/>
                      <a:pt x="415" y="95"/>
                    </a:cubicBezTo>
                    <a:cubicBezTo>
                      <a:pt x="415" y="587"/>
                      <a:pt x="415" y="587"/>
                      <a:pt x="415" y="587"/>
                    </a:cubicBezTo>
                    <a:cubicBezTo>
                      <a:pt x="415" y="595"/>
                      <a:pt x="409" y="601"/>
                      <a:pt x="401" y="601"/>
                    </a:cubicBezTo>
                    <a:cubicBezTo>
                      <a:pt x="13" y="601"/>
                      <a:pt x="13" y="601"/>
                      <a:pt x="13" y="601"/>
                    </a:cubicBezTo>
                    <a:cubicBezTo>
                      <a:pt x="6" y="601"/>
                      <a:pt x="0" y="595"/>
                      <a:pt x="0" y="587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27" name="îṩḷîḋê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6669089" y="2152651"/>
                <a:ext cx="484188" cy="482600"/>
              </a:xfrm>
              <a:custGeom>
                <a:avLst/>
                <a:gdLst>
                  <a:gd name="T0" fmla="*/ 95 w 95"/>
                  <a:gd name="T1" fmla="*/ 95 h 95"/>
                  <a:gd name="T2" fmla="*/ 14 w 95"/>
                  <a:gd name="T3" fmla="*/ 95 h 95"/>
                  <a:gd name="T4" fmla="*/ 0 w 95"/>
                  <a:gd name="T5" fmla="*/ 81 h 95"/>
                  <a:gd name="T6" fmla="*/ 0 w 95"/>
                  <a:gd name="T7" fmla="*/ 0 h 95"/>
                  <a:gd name="T8" fmla="*/ 49 w 95"/>
                  <a:gd name="T9" fmla="*/ 49 h 95"/>
                  <a:gd name="T10" fmla="*/ 95 w 95"/>
                  <a:gd name="T11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5" h="95">
                    <a:moveTo>
                      <a:pt x="95" y="95"/>
                    </a:moveTo>
                    <a:cubicBezTo>
                      <a:pt x="14" y="95"/>
                      <a:pt x="14" y="95"/>
                      <a:pt x="14" y="95"/>
                    </a:cubicBezTo>
                    <a:cubicBezTo>
                      <a:pt x="6" y="95"/>
                      <a:pt x="0" y="89"/>
                      <a:pt x="0" y="8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9" y="49"/>
                      <a:pt x="49" y="49"/>
                      <a:pt x="49" y="49"/>
                    </a:cubicBezTo>
                    <a:lnTo>
                      <a:pt x="95" y="95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28" name="ïṧḷïḍe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5364163" y="2784477"/>
                <a:ext cx="1503363" cy="50800"/>
              </a:xfrm>
              <a:custGeom>
                <a:avLst/>
                <a:gdLst>
                  <a:gd name="T0" fmla="*/ 5 w 295"/>
                  <a:gd name="T1" fmla="*/ 0 h 10"/>
                  <a:gd name="T2" fmla="*/ 290 w 295"/>
                  <a:gd name="T3" fmla="*/ 0 h 10"/>
                  <a:gd name="T4" fmla="*/ 295 w 295"/>
                  <a:gd name="T5" fmla="*/ 5 h 10"/>
                  <a:gd name="T6" fmla="*/ 295 w 295"/>
                  <a:gd name="T7" fmla="*/ 5 h 10"/>
                  <a:gd name="T8" fmla="*/ 290 w 295"/>
                  <a:gd name="T9" fmla="*/ 10 h 10"/>
                  <a:gd name="T10" fmla="*/ 5 w 295"/>
                  <a:gd name="T11" fmla="*/ 10 h 10"/>
                  <a:gd name="T12" fmla="*/ 0 w 295"/>
                  <a:gd name="T13" fmla="*/ 5 h 10"/>
                  <a:gd name="T14" fmla="*/ 0 w 295"/>
                  <a:gd name="T15" fmla="*/ 5 h 10"/>
                  <a:gd name="T16" fmla="*/ 5 w 295"/>
                  <a:gd name="T1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0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2"/>
                      <a:pt x="295" y="5"/>
                    </a:cubicBezTo>
                    <a:cubicBezTo>
                      <a:pt x="295" y="5"/>
                      <a:pt x="295" y="5"/>
                      <a:pt x="295" y="5"/>
                    </a:cubicBezTo>
                    <a:cubicBezTo>
                      <a:pt x="295" y="8"/>
                      <a:pt x="293" y="10"/>
                      <a:pt x="290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2" y="10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29" name="íşliḓé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5364163" y="3128436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6 h 11"/>
                  <a:gd name="T6" fmla="*/ 295 w 295"/>
                  <a:gd name="T7" fmla="*/ 6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6 h 11"/>
                  <a:gd name="T14" fmla="*/ 0 w 295"/>
                  <a:gd name="T15" fmla="*/ 6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3"/>
                      <a:pt x="295" y="6"/>
                    </a:cubicBezTo>
                    <a:cubicBezTo>
                      <a:pt x="295" y="6"/>
                      <a:pt x="295" y="6"/>
                      <a:pt x="295" y="6"/>
                    </a:cubicBezTo>
                    <a:cubicBezTo>
                      <a:pt x="295" y="9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30" name="iSḻiďè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5364163" y="3477159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5 h 11"/>
                  <a:gd name="T6" fmla="*/ 295 w 295"/>
                  <a:gd name="T7" fmla="*/ 5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5 h 11"/>
                  <a:gd name="T14" fmla="*/ 0 w 295"/>
                  <a:gd name="T15" fmla="*/ 5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2"/>
                      <a:pt x="295" y="5"/>
                    </a:cubicBezTo>
                    <a:cubicBezTo>
                      <a:pt x="295" y="5"/>
                      <a:pt x="295" y="5"/>
                      <a:pt x="295" y="5"/>
                    </a:cubicBezTo>
                    <a:cubicBezTo>
                      <a:pt x="295" y="8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31" name="ï$ḻïḍè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5364163" y="4523323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6 h 11"/>
                  <a:gd name="T6" fmla="*/ 295 w 295"/>
                  <a:gd name="T7" fmla="*/ 6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6 h 11"/>
                  <a:gd name="T14" fmla="*/ 0 w 295"/>
                  <a:gd name="T15" fmla="*/ 6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3"/>
                      <a:pt x="295" y="6"/>
                    </a:cubicBezTo>
                    <a:cubicBezTo>
                      <a:pt x="295" y="6"/>
                      <a:pt x="295" y="6"/>
                      <a:pt x="295" y="6"/>
                    </a:cubicBezTo>
                    <a:cubicBezTo>
                      <a:pt x="295" y="9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32" name="íşľîḓé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5364163" y="4872043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6 h 11"/>
                  <a:gd name="T6" fmla="*/ 295 w 295"/>
                  <a:gd name="T7" fmla="*/ 6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6 h 11"/>
                  <a:gd name="T14" fmla="*/ 0 w 295"/>
                  <a:gd name="T15" fmla="*/ 6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3"/>
                      <a:pt x="295" y="6"/>
                    </a:cubicBezTo>
                    <a:cubicBezTo>
                      <a:pt x="295" y="6"/>
                      <a:pt x="295" y="6"/>
                      <a:pt x="295" y="6"/>
                    </a:cubicBezTo>
                    <a:cubicBezTo>
                      <a:pt x="295" y="9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33" name="íşliḓé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5364161" y="3825882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6 h 11"/>
                  <a:gd name="T6" fmla="*/ 295 w 295"/>
                  <a:gd name="T7" fmla="*/ 6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6 h 11"/>
                  <a:gd name="T14" fmla="*/ 0 w 295"/>
                  <a:gd name="T15" fmla="*/ 6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3"/>
                      <a:pt x="295" y="6"/>
                    </a:cubicBezTo>
                    <a:cubicBezTo>
                      <a:pt x="295" y="6"/>
                      <a:pt x="295" y="6"/>
                      <a:pt x="295" y="6"/>
                    </a:cubicBezTo>
                    <a:cubicBezTo>
                      <a:pt x="295" y="9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  <p:sp>
            <p:nvSpPr>
              <p:cNvPr id="34" name="iSḻiďè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5364162" y="4174597"/>
                <a:ext cx="1503363" cy="55562"/>
              </a:xfrm>
              <a:custGeom>
                <a:avLst/>
                <a:gdLst>
                  <a:gd name="T0" fmla="*/ 5 w 295"/>
                  <a:gd name="T1" fmla="*/ 0 h 11"/>
                  <a:gd name="T2" fmla="*/ 290 w 295"/>
                  <a:gd name="T3" fmla="*/ 0 h 11"/>
                  <a:gd name="T4" fmla="*/ 295 w 295"/>
                  <a:gd name="T5" fmla="*/ 5 h 11"/>
                  <a:gd name="T6" fmla="*/ 295 w 295"/>
                  <a:gd name="T7" fmla="*/ 5 h 11"/>
                  <a:gd name="T8" fmla="*/ 290 w 295"/>
                  <a:gd name="T9" fmla="*/ 11 h 11"/>
                  <a:gd name="T10" fmla="*/ 5 w 295"/>
                  <a:gd name="T11" fmla="*/ 11 h 11"/>
                  <a:gd name="T12" fmla="*/ 0 w 295"/>
                  <a:gd name="T13" fmla="*/ 5 h 11"/>
                  <a:gd name="T14" fmla="*/ 0 w 295"/>
                  <a:gd name="T15" fmla="*/ 5 h 11"/>
                  <a:gd name="T16" fmla="*/ 5 w 295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11">
                    <a:moveTo>
                      <a:pt x="5" y="0"/>
                    </a:moveTo>
                    <a:cubicBezTo>
                      <a:pt x="290" y="0"/>
                      <a:pt x="290" y="0"/>
                      <a:pt x="290" y="0"/>
                    </a:cubicBezTo>
                    <a:cubicBezTo>
                      <a:pt x="293" y="0"/>
                      <a:pt x="295" y="2"/>
                      <a:pt x="295" y="5"/>
                    </a:cubicBezTo>
                    <a:cubicBezTo>
                      <a:pt x="295" y="5"/>
                      <a:pt x="295" y="5"/>
                      <a:pt x="295" y="5"/>
                    </a:cubicBezTo>
                    <a:cubicBezTo>
                      <a:pt x="295" y="8"/>
                      <a:pt x="293" y="11"/>
                      <a:pt x="290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sp3d contourW="25400" prstMaterial="matte">
                <a:bevelB w="0" h="0"/>
                <a:contourClr>
                  <a:schemeClr val="bg1">
                    <a:lumMod val="85000"/>
                  </a:schemeClr>
                </a:contourClr>
              </a:sp3d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ea"/>
                </a:endParaRPr>
              </a:p>
            </p:txBody>
          </p:sp>
        </p:grpSp>
        <p:pic>
          <p:nvPicPr>
            <p:cNvPr id="47" name="图片 46"/>
            <p:cNvPicPr/>
            <p:nvPr>
              <p:custDataLst>
                <p:tags r:id="rId18"/>
              </p:custDataLst>
            </p:nvPr>
          </p:nvPicPr>
          <p:blipFill>
            <a:blip r:embed="rId40" cstate="print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5025779" y="3503628"/>
              <a:ext cx="2170816" cy="2170812"/>
            </a:xfrm>
            <a:custGeom>
              <a:avLst/>
              <a:gdLst>
                <a:gd name="connsiteX0" fmla="*/ 1026607 w 2053214"/>
                <a:gd name="connsiteY0" fmla="*/ 0 h 2053210"/>
                <a:gd name="connsiteX1" fmla="*/ 2053214 w 2053214"/>
                <a:gd name="connsiteY1" fmla="*/ 1026605 h 2053210"/>
                <a:gd name="connsiteX2" fmla="*/ 1026607 w 2053214"/>
                <a:gd name="connsiteY2" fmla="*/ 2053210 h 2053210"/>
                <a:gd name="connsiteX3" fmla="*/ 0 w 2053214"/>
                <a:gd name="connsiteY3" fmla="*/ 1026605 h 2053210"/>
                <a:gd name="connsiteX4" fmla="*/ 1026607 w 2053214"/>
                <a:gd name="connsiteY4" fmla="*/ 0 h 2053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53214" h="2053210">
                  <a:moveTo>
                    <a:pt x="1026607" y="0"/>
                  </a:moveTo>
                  <a:cubicBezTo>
                    <a:pt x="1593586" y="0"/>
                    <a:pt x="2053214" y="459627"/>
                    <a:pt x="2053214" y="1026605"/>
                  </a:cubicBezTo>
                  <a:cubicBezTo>
                    <a:pt x="2053214" y="1593583"/>
                    <a:pt x="1593586" y="2053210"/>
                    <a:pt x="1026607" y="2053210"/>
                  </a:cubicBezTo>
                  <a:cubicBezTo>
                    <a:pt x="459628" y="2053210"/>
                    <a:pt x="0" y="1593583"/>
                    <a:pt x="0" y="1026605"/>
                  </a:cubicBezTo>
                  <a:cubicBezTo>
                    <a:pt x="0" y="459627"/>
                    <a:pt x="459628" y="0"/>
                    <a:pt x="1026607" y="0"/>
                  </a:cubicBezTo>
                  <a:close/>
                </a:path>
              </a:pathLst>
            </a:custGeom>
            <a:scene3d>
              <a:camera prst="perspectiveRelaxedModerately" fov="4200000"/>
              <a:lightRig rig="threePt" dir="t"/>
            </a:scene3d>
          </p:spPr>
        </p:pic>
      </p:grpSp>
      <p:sp>
        <p:nvSpPr>
          <p:cNvPr id="43" name="椭圆 42"/>
          <p:cNvSpPr/>
          <p:nvPr>
            <p:custDataLst>
              <p:tags r:id="rId14"/>
            </p:custDataLst>
          </p:nvPr>
        </p:nvSpPr>
        <p:spPr>
          <a:xfrm flipV="1">
            <a:off x="4729480" y="3390900"/>
            <a:ext cx="114300" cy="7620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44" name="椭圆 43"/>
          <p:cNvSpPr/>
          <p:nvPr>
            <p:custDataLst>
              <p:tags r:id="rId15"/>
            </p:custDataLst>
          </p:nvPr>
        </p:nvSpPr>
        <p:spPr>
          <a:xfrm>
            <a:off x="4482860" y="5544190"/>
            <a:ext cx="115509" cy="11550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45" name="椭圆 44"/>
          <p:cNvSpPr/>
          <p:nvPr>
            <p:custDataLst>
              <p:tags r:id="rId16"/>
            </p:custDataLst>
          </p:nvPr>
        </p:nvSpPr>
        <p:spPr>
          <a:xfrm>
            <a:off x="7657326" y="5917236"/>
            <a:ext cx="115509" cy="11550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46" name="椭圆 45"/>
          <p:cNvSpPr/>
          <p:nvPr>
            <p:custDataLst>
              <p:tags r:id="rId17"/>
            </p:custDataLst>
          </p:nvPr>
        </p:nvSpPr>
        <p:spPr>
          <a:xfrm>
            <a:off x="7428148" y="4064858"/>
            <a:ext cx="115509" cy="11550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/>
              <a:t>二、模型使用</a:t>
            </a:r>
            <a:r>
              <a:rPr lang="en-US" altLang="zh-CN" dirty="0"/>
              <a:t>--UniXcoder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1"/>
          </p:nvPr>
        </p:nvSpPr>
        <p:spPr>
          <a:xfrm>
            <a:off x="660400" y="905152"/>
            <a:ext cx="10858500" cy="735563"/>
          </a:xfrm>
        </p:spPr>
        <p:txBody>
          <a:bodyPr/>
          <a:lstStyle/>
          <a:p>
            <a:r>
              <a:rPr lang="zh-CN" altLang="en-US" dirty="0"/>
              <a:t>本模型支持多种使用模式，通过</a:t>
            </a:r>
            <a:r>
              <a:rPr lang="en-US" altLang="zh-CN" dirty="0"/>
              <a:t>“</a:t>
            </a:r>
            <a:r>
              <a:rPr lang="zh-CN" altLang="en-US" dirty="0"/>
              <a:t>开关</a:t>
            </a:r>
            <a:r>
              <a:rPr lang="en-US" altLang="zh-CN" dirty="0"/>
              <a:t>”mode</a:t>
            </a:r>
            <a:r>
              <a:rPr lang="zh-CN" altLang="en-US" dirty="0"/>
              <a:t>进行调节，在以下示例中</a:t>
            </a:r>
            <a:r>
              <a:rPr lang="en-US" altLang="zh-CN" dirty="0"/>
              <a:t>mode=“&lt;encoder-only&gt;”(</a:t>
            </a:r>
            <a:r>
              <a:rPr lang="zh-CN" altLang="en-US" dirty="0"/>
              <a:t>仅编码器</a:t>
            </a:r>
            <a:r>
              <a:rPr lang="en-US" altLang="zh-CN" dirty="0"/>
              <a:t>)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16" name="文本占位符 2"/>
          <p:cNvSpPr>
            <a:spLocks noGrp="1"/>
          </p:cNvSpPr>
          <p:nvPr/>
        </p:nvSpPr>
        <p:spPr>
          <a:xfrm>
            <a:off x="889908" y="1480091"/>
            <a:ext cx="8920029" cy="399415"/>
          </a:xfrm>
          <a:prstGeom prst="rect">
            <a:avLst/>
          </a:prstGeom>
        </p:spPr>
        <p:txBody>
          <a:bodyPr vert="horz" lIns="0" tIns="45720" rIns="91440" bIns="4680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示例</a:t>
            </a:r>
            <a:r>
              <a:rPr lang="en-US" altLang="zh-CN" dirty="0"/>
              <a:t>--</a:t>
            </a:r>
            <a:r>
              <a:rPr lang="zh-CN" altLang="en-US" dirty="0"/>
              <a:t>代码搜索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041650" y="151130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对给定的函数字符串进行编码，并获取其对应的</a:t>
            </a:r>
            <a:r>
              <a:rPr lang="zh-CN" altLang="en-US">
                <a:solidFill>
                  <a:srgbClr val="C00000"/>
                </a:solidFill>
              </a:rPr>
              <a:t>嵌入向量</a:t>
            </a:r>
            <a:r>
              <a:rPr lang="zh-CN" altLang="en-US"/>
              <a:t>。</a:t>
            </a:r>
          </a:p>
        </p:txBody>
      </p:sp>
      <p:sp>
        <p:nvSpPr>
          <p:cNvPr id="19" name="右箭头 18"/>
          <p:cNvSpPr/>
          <p:nvPr/>
        </p:nvSpPr>
        <p:spPr>
          <a:xfrm>
            <a:off x="2668905" y="1564640"/>
            <a:ext cx="454660" cy="254635"/>
          </a:xfrm>
          <a:prstGeom prst="rightArrow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485775" y="1971040"/>
            <a:ext cx="6001385" cy="18415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zh-CN" altLang="en-US" sz="1200"/>
              <a:t>Encode maximum function（最大值函数）</a:t>
            </a:r>
          </a:p>
          <a:p>
            <a:r>
              <a:rPr lang="zh-CN" altLang="en-US" sz="1200"/>
              <a:t>func = "def f(a,b): if a&gt;b: return a else return b"</a:t>
            </a:r>
          </a:p>
          <a:p>
            <a:r>
              <a:rPr lang="zh-CN" altLang="en-US" sz="1200"/>
              <a:t>tokens_ids = model.tokenize([func],max_length=512,</a:t>
            </a:r>
            <a:r>
              <a:rPr lang="zh-CN" altLang="en-US" sz="1200">
                <a:solidFill>
                  <a:srgbClr val="00B0F0"/>
                </a:solidFill>
              </a:rPr>
              <a:t>mode="&lt;encoder-only&gt;"</a:t>
            </a:r>
            <a:r>
              <a:rPr lang="zh-CN" altLang="en-US" sz="1200"/>
              <a:t>)</a:t>
            </a:r>
          </a:p>
          <a:p>
            <a:r>
              <a:rPr lang="zh-CN" altLang="en-US" sz="1200"/>
              <a:t>source_ids = torch.tensor(tokens_ids).to(device)</a:t>
            </a:r>
          </a:p>
          <a:p>
            <a:r>
              <a:rPr lang="zh-CN" altLang="en-US" sz="1200">
                <a:solidFill>
                  <a:srgbClr val="C00000"/>
                </a:solidFill>
              </a:rPr>
              <a:t>tokens_embeddings,max_func_embedding</a:t>
            </a:r>
            <a:r>
              <a:rPr lang="zh-CN" altLang="en-US" sz="1200"/>
              <a:t> = model(source_ids)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85775" y="2983865"/>
            <a:ext cx="609600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200"/>
              <a:t>Encode minimum function（最小值函数）</a:t>
            </a:r>
          </a:p>
          <a:p>
            <a:r>
              <a:rPr lang="zh-CN" altLang="en-US" sz="1200"/>
              <a:t>func = "def f(a,b): if a&lt;b: return a else return b"</a:t>
            </a:r>
          </a:p>
          <a:p>
            <a:r>
              <a:rPr lang="zh-CN" altLang="en-US" sz="1200"/>
              <a:t>tokens_ids = model.tokenize([func],max_length=512,</a:t>
            </a:r>
            <a:r>
              <a:rPr lang="zh-CN" altLang="en-US" sz="1200">
                <a:solidFill>
                  <a:srgbClr val="00B0F0"/>
                </a:solidFill>
              </a:rPr>
              <a:t>mode="&lt;encoder-only&gt;</a:t>
            </a:r>
            <a:r>
              <a:rPr lang="zh-CN" altLang="en-US" sz="1200"/>
              <a:t>")</a:t>
            </a:r>
          </a:p>
          <a:p>
            <a:r>
              <a:rPr lang="zh-CN" altLang="en-US" sz="1200"/>
              <a:t>source_ids = torch.tensor(tokens_ids).to(device)</a:t>
            </a:r>
          </a:p>
          <a:p>
            <a:r>
              <a:rPr lang="zh-CN" altLang="en-US" sz="1200">
                <a:solidFill>
                  <a:srgbClr val="C00000"/>
                </a:solidFill>
              </a:rPr>
              <a:t>tokens_embeddings,min_func_embedding</a:t>
            </a:r>
            <a:r>
              <a:rPr lang="zh-CN" altLang="en-US" sz="1200"/>
              <a:t> = model(source_ids)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85775" y="4025900"/>
            <a:ext cx="609600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200"/>
              <a:t>Encode NL（自然语言函数）</a:t>
            </a:r>
          </a:p>
          <a:p>
            <a:r>
              <a:rPr lang="zh-CN" altLang="en-US" sz="1200"/>
              <a:t>nl = "return maximum value"</a:t>
            </a:r>
          </a:p>
          <a:p>
            <a:r>
              <a:rPr lang="zh-CN" altLang="en-US" sz="1200"/>
              <a:t>tokens_ids = model.tokenize([nl],max_length=512,</a:t>
            </a:r>
            <a:r>
              <a:rPr lang="zh-CN" altLang="en-US" sz="1200">
                <a:solidFill>
                  <a:srgbClr val="00B0F0"/>
                </a:solidFill>
              </a:rPr>
              <a:t>mode="&lt;encoder-only&gt;</a:t>
            </a:r>
            <a:r>
              <a:rPr lang="zh-CN" altLang="en-US" sz="1200"/>
              <a:t>")</a:t>
            </a:r>
          </a:p>
          <a:p>
            <a:r>
              <a:rPr lang="zh-CN" altLang="en-US" sz="1200"/>
              <a:t>source_ids = torch.tensor(tokens_ids).to(device)</a:t>
            </a:r>
          </a:p>
          <a:p>
            <a:r>
              <a:rPr lang="zh-CN" altLang="en-US" sz="1200">
                <a:solidFill>
                  <a:srgbClr val="C00000"/>
                </a:solidFill>
              </a:rPr>
              <a:t>tokens_embeddings,nl_embedding</a:t>
            </a:r>
            <a:r>
              <a:rPr lang="zh-CN" altLang="en-US" sz="1200"/>
              <a:t> = model(source_ids)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85775" y="4978400"/>
            <a:ext cx="6096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200"/>
              <a:t>print(max_func_embedding.shape)</a:t>
            </a:r>
            <a:r>
              <a:rPr lang="en-US" altLang="zh-CN" sz="1200"/>
              <a:t>//</a:t>
            </a:r>
            <a:r>
              <a:rPr lang="zh-CN" altLang="en-US" sz="1200"/>
              <a:t>获取嵌入向量形状</a:t>
            </a:r>
          </a:p>
          <a:p>
            <a:r>
              <a:rPr lang="zh-CN" altLang="en-US" sz="1200"/>
              <a:t>print(max_func_embedding)</a:t>
            </a:r>
            <a:r>
              <a:rPr lang="en-US" altLang="zh-CN" sz="1200"/>
              <a:t>//</a:t>
            </a:r>
            <a:r>
              <a:rPr lang="zh-CN" altLang="en-US" sz="1200"/>
              <a:t>打印嵌入向量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016625" y="2062480"/>
            <a:ext cx="60960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200"/>
              <a:t>torch.Size([1, 768])（结果为长度为</a:t>
            </a:r>
            <a:r>
              <a:rPr lang="en-US" altLang="zh-CN" sz="1200"/>
              <a:t>768</a:t>
            </a:r>
            <a:r>
              <a:rPr lang="zh-CN" altLang="en-US" sz="1200"/>
              <a:t>的一维张量）</a:t>
            </a:r>
          </a:p>
          <a:p>
            <a:r>
              <a:rPr lang="zh-CN" altLang="en-US" sz="1200"/>
              <a:t>tensor([[ 8.6533e-01, -1.9796e+00, -8.6849e-01,  4.2652e-01, -5.3696e-01,</a:t>
            </a:r>
          </a:p>
          <a:p>
            <a:r>
              <a:rPr lang="zh-CN" altLang="en-US" sz="1200"/>
              <a:t>         -1.5521e-01,  5.3770e-01,  3.4199e-01,  3.6305e-01, -3.9391e-01,</a:t>
            </a:r>
          </a:p>
          <a:p>
            <a:r>
              <a:rPr lang="zh-CN" altLang="en-US" sz="1200"/>
              <a:t>         -1.1816e+00,  2.6010e+00, -7.7133e-01,  1.8441e+00,  2.3645e+00,</a:t>
            </a:r>
          </a:p>
          <a:p>
            <a:r>
              <a:rPr lang="zh-CN" altLang="en-US" sz="1200"/>
              <a:t>				 ...,</a:t>
            </a:r>
          </a:p>
          <a:p>
            <a:r>
              <a:rPr lang="zh-CN" altLang="en-US" sz="1200"/>
              <a:t>         -2.9188e+00,  1.2555e+00, -1.9953e+00, -1.9795e+00,  1.7279e+00,</a:t>
            </a:r>
          </a:p>
          <a:p>
            <a:r>
              <a:rPr lang="zh-CN" altLang="en-US" sz="1200"/>
              <a:t>          6.4590e-01, -5.2769e-02,  2.4965e-01,  2.3962e-02,  5.9996e-02,</a:t>
            </a:r>
          </a:p>
          <a:p>
            <a:r>
              <a:rPr lang="zh-CN" altLang="en-US" sz="1200"/>
              <a:t>          2.5659e+00,  3.6533e+00,  2.0301e+00]], device='cuda:0',</a:t>
            </a:r>
          </a:p>
          <a:p>
            <a:r>
              <a:rPr lang="zh-CN" altLang="en-US" sz="1200"/>
              <a:t>       grad_fn=\&lt;DivBackward0&gt;)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/>
              <a:t>二、模型使用</a:t>
            </a:r>
            <a:r>
              <a:rPr lang="en-US" altLang="zh-CN" dirty="0"/>
              <a:t>--UniXcoder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660400" y="1001395"/>
            <a:ext cx="90531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计算 NL （自然语言）和两个函数之间的余弦相似度（通过对嵌入向量归一化）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05815" y="506793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       </a:t>
            </a:r>
            <a:r>
              <a:rPr lang="zh-CN" altLang="en-US"/>
              <a:t>因此，虽然两个函数的差值只是一个运算符（&lt; 和 &gt;），但 UniXcoder 可以将它们区分开来。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05815" y="1541145"/>
            <a:ext cx="7461250" cy="3230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1200"/>
              <a:t># </a:t>
            </a:r>
            <a:r>
              <a:rPr lang="zh-CN" altLang="en-US" sz="1200"/>
              <a:t>Normalize embedding</a:t>
            </a:r>
          </a:p>
          <a:p>
            <a:r>
              <a:rPr lang="zh-CN" altLang="en-US" sz="1200"/>
              <a:t>norm_max_func_embedding = torch.nn.functional.normalize(max_func_embedding, p=2, dim=1)</a:t>
            </a:r>
          </a:p>
          <a:p>
            <a:r>
              <a:rPr lang="zh-CN" altLang="en-US" sz="1200"/>
              <a:t>norm_min_func_embedding = torch.nn.functional.normalize(min_func_embedding, p=2, dim=1)</a:t>
            </a:r>
          </a:p>
          <a:p>
            <a:r>
              <a:rPr lang="zh-CN" altLang="en-US" sz="1200"/>
              <a:t>norm_nl_embedding = torch.nn.functional.normalize(nl_embedding, p=2, dim=1)</a:t>
            </a:r>
          </a:p>
          <a:p>
            <a:endParaRPr lang="zh-CN" altLang="en-US" sz="1200"/>
          </a:p>
          <a:p>
            <a:r>
              <a:rPr lang="zh-CN" altLang="en-US" sz="1200"/>
              <a:t>max_func_nl_similarity = torch.einsum("ac,bc-&gt;ab",norm_max_func_embedding,norm_nl_embedding)</a:t>
            </a:r>
          </a:p>
          <a:p>
            <a:r>
              <a:rPr lang="zh-CN" altLang="en-US" sz="1200"/>
              <a:t>min_func_nl_similarity = torch.einsum("ac,bc-&gt;ab",norm_min_func_embedding,norm_nl_embedding)</a:t>
            </a:r>
          </a:p>
          <a:p>
            <a:endParaRPr lang="zh-CN" altLang="en-US" sz="1200"/>
          </a:p>
          <a:p>
            <a:r>
              <a:rPr lang="zh-CN" altLang="en-US" sz="1200"/>
              <a:t>print(max_func_nl_similarity)</a:t>
            </a:r>
          </a:p>
          <a:p>
            <a:r>
              <a:rPr lang="zh-CN" altLang="en-US" sz="1200"/>
              <a:t>print(min_func_nl_similarity)</a:t>
            </a:r>
          </a:p>
          <a:p>
            <a:endParaRPr lang="zh-CN" altLang="en-US" sz="1200"/>
          </a:p>
          <a:p>
            <a:r>
              <a:rPr lang="zh-CN" altLang="en-US" sz="1200"/>
              <a:t># the outcome of the max_func_nl_similarity and min_func_nl_similarity</a:t>
            </a:r>
          </a:p>
          <a:p>
            <a:endParaRPr lang="zh-CN" altLang="en-US" sz="1200"/>
          </a:p>
          <a:p>
            <a:r>
              <a:rPr lang="zh-CN" altLang="en-US" sz="1200"/>
              <a:t>tensor([[0.3002]], device='cuda:0', grad_fn=\&lt;ViewBackward&gt;)</a:t>
            </a:r>
          </a:p>
          <a:p>
            <a:r>
              <a:rPr lang="zh-CN" altLang="en-US" sz="1200"/>
              <a:t>tensor([[0.1881]], device='cuda:0', grad_fn=\&lt;ViewBackward&gt;)</a:t>
            </a:r>
          </a:p>
          <a:p>
            <a:endParaRPr lang="zh-CN" altLang="en-US" sz="1200"/>
          </a:p>
          <a:p>
            <a:endParaRPr lang="zh-CN" altLang="en-US" sz="1200"/>
          </a:p>
        </p:txBody>
      </p:sp>
      <p:sp>
        <p:nvSpPr>
          <p:cNvPr id="32" name="文本框 31"/>
          <p:cNvSpPr txBox="1"/>
          <p:nvPr/>
        </p:nvSpPr>
        <p:spPr>
          <a:xfrm>
            <a:off x="805815" y="448437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sym typeface="+mn-ea"/>
              </a:rPr>
              <a:t>       </a:t>
            </a:r>
            <a:r>
              <a:rPr lang="zh-CN" altLang="en-US">
                <a:sym typeface="+mn-ea"/>
              </a:rPr>
              <a:t>可以看到，最大值函数与nl函数的余弦相似度为0.3002，而最小值函数与nl函数的余弦相似度仅为0.1881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4627270" y="3892274"/>
            <a:ext cx="2924761" cy="1777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432206" y="3892274"/>
            <a:ext cx="2924761" cy="1777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63880" y="3892274"/>
            <a:ext cx="2924761" cy="1777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ea"/>
            </a:endParaRPr>
          </a:p>
        </p:txBody>
      </p:sp>
      <p:pic>
        <p:nvPicPr>
          <p:cNvPr id="14" name="图片占位符 13" descr="图片包含 树, 户外, 植物, 地面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6" r="25266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>
                <a:ea typeface="+mn-ea"/>
                <a:cs typeface="+mn-ea"/>
              </a:rPr>
              <a:t>三、预训练任务</a:t>
            </a:r>
            <a:r>
              <a:rPr lang="en-US" altLang="zh-CN" dirty="0">
                <a:ea typeface="+mn-ea"/>
                <a:cs typeface="+mn-ea"/>
              </a:rPr>
              <a:t>--</a:t>
            </a:r>
            <a:r>
              <a:rPr lang="zh-CN" altLang="en-US" dirty="0">
                <a:ea typeface="+mn-ea"/>
                <a:cs typeface="+mn-ea"/>
              </a:rPr>
              <a:t>数据集下载</a:t>
            </a:r>
          </a:p>
        </p:txBody>
      </p:sp>
      <p:pic>
        <p:nvPicPr>
          <p:cNvPr id="22" name="图片占位符 21" descr="图片包含 树, 户外, 道路, 建筑物&#10;&#10;自动生成的说明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4" r="17074"/>
          <a:stretch>
            <a:fillRect/>
          </a:stretch>
        </p:blipFill>
        <p:spPr/>
      </p:pic>
      <p:pic>
        <p:nvPicPr>
          <p:cNvPr id="18" name="图片占位符 17" descr="图片包含 草, 建筑物, 户外, 绿色&#10;&#10;自动生成的说明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3" r="17343"/>
          <a:stretch>
            <a:fillRect/>
          </a:stretch>
        </p:blipFill>
        <p:spPr/>
      </p:pic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Advtest</a:t>
            </a:r>
            <a:endParaRPr lang="zh-CN" altLang="en-US" dirty="0">
              <a:cs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仅包含python代码的数据集</a:t>
            </a:r>
            <a:endParaRPr lang="zh-CN" altLang="en-US" dirty="0">
              <a:cs typeface="+mn-ea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7"/>
          </p:nvPr>
        </p:nvSpPr>
        <p:spPr>
          <a:xfrm>
            <a:off x="4748689" y="3648867"/>
            <a:ext cx="2681922" cy="394002"/>
          </a:xfrm>
        </p:spPr>
        <p:txBody>
          <a:bodyPr/>
          <a:lstStyle/>
          <a:p>
            <a:r>
              <a:rPr lang="zh-CN" altLang="en-US">
                <a:sym typeface="+mn-ea"/>
              </a:rPr>
              <a:t>CSN</a:t>
            </a:r>
            <a:endParaRPr lang="zh-CN" altLang="en-US" dirty="0">
              <a:cs typeface="+mn-ea"/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包含六种语言java、ruby、python、php、javascript 和 go的数据集</a:t>
            </a:r>
            <a:endParaRPr lang="zh-CN" altLang="en-US" dirty="0">
              <a:cs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9"/>
          </p:nvPr>
        </p:nvSpPr>
        <p:spPr>
          <a:xfrm>
            <a:off x="8553625" y="3648867"/>
            <a:ext cx="2681922" cy="394002"/>
          </a:xfrm>
        </p:spPr>
        <p:txBody>
          <a:bodyPr/>
          <a:lstStyle/>
          <a:p>
            <a:r>
              <a:rPr lang="zh-CN" altLang="en-US">
                <a:sym typeface="+mn-ea"/>
              </a:rPr>
              <a:t>CosQA</a:t>
            </a:r>
            <a:endParaRPr lang="zh-CN" altLang="en-US" dirty="0">
              <a:cs typeface="+mn-ea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微软必应搜索引擎的 20,604 个搜索日志</a:t>
            </a:r>
            <a:endParaRPr lang="zh-CN" altLang="en-US" dirty="0">
              <a:cs typeface="+mn-ea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  <a:cs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  <a:cs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5</a:t>
            </a:fld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/>
              <a:t>三、预训练任务</a:t>
            </a:r>
            <a:r>
              <a:rPr lang="en-US" altLang="zh-CN" dirty="0"/>
              <a:t>--</a:t>
            </a:r>
            <a:r>
              <a:rPr lang="zh-CN" altLang="en-US" dirty="0"/>
              <a:t>零样本学习</a:t>
            </a:r>
            <a:r>
              <a:rPr lang="zh-CN" altLang="en-US">
                <a:sym typeface="+mn-ea"/>
              </a:rPr>
              <a:t>Zero-shot Setting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092950" y="975360"/>
            <a:ext cx="375856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3)</a:t>
            </a:r>
            <a:r>
              <a:rPr lang="zh-CN" altLang="en-US"/>
              <a:t>以Advtest数据集为例，我们可以看到对run.py文件中的一些参数设置：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1030" y="5027930"/>
            <a:ext cx="609600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sym typeface="+mn-ea"/>
              </a:rPr>
              <a:t>      2) </a:t>
            </a:r>
            <a:r>
              <a:rPr lang="zh-CN" altLang="en-US">
                <a:sym typeface="+mn-ea"/>
              </a:rPr>
              <a:t>我们首先提供了零次代码搜索的脚本（即评估预训练之前的数据集）。本部分的源模型来自于microsoft/unixcoder-base，我们将直接在这个模型上进行test和evaluate。我们使用的代码和 nl 之间的相似度是 UniXcoder 隐藏状态的余弦距离。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1030" y="117221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sym typeface="+mn-ea"/>
              </a:rPr>
              <a:t>       1)</a:t>
            </a:r>
            <a:r>
              <a:rPr lang="zh-CN" altLang="en-US">
                <a:sym typeface="+mn-ea"/>
              </a:rPr>
              <a:t>零样本学习指的是在数据集没有经过训练之前的一次评估，我们可以根据训练前后的评估结果来对模型的预训练效果进行评测。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040245" y="1897380"/>
            <a:ext cx="609600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/>
              <a:t>python run.py \</a:t>
            </a:r>
          </a:p>
          <a:p>
            <a:r>
              <a:rPr lang="zh-CN" altLang="en-US" sz="1600"/>
              <a:t>    --output_dir saved_models/AdvTest \</a:t>
            </a:r>
          </a:p>
          <a:p>
            <a:r>
              <a:rPr lang="zh-CN" altLang="en-US" sz="1600"/>
              <a:t>    --model_name_or_path microsoft/unixcoder-base  \</a:t>
            </a:r>
          </a:p>
          <a:p>
            <a:r>
              <a:rPr lang="zh-CN" altLang="en-US" sz="1600"/>
              <a:t>    --do_zero_shot \</a:t>
            </a:r>
          </a:p>
          <a:p>
            <a:r>
              <a:rPr lang="zh-CN" altLang="en-US" sz="1600"/>
              <a:t>    --do_test \</a:t>
            </a:r>
          </a:p>
          <a:p>
            <a:r>
              <a:rPr lang="zh-CN" altLang="en-US" sz="1600"/>
              <a:t>    --test_data_file dataset/AdvTest/test.jsonl \</a:t>
            </a:r>
          </a:p>
          <a:p>
            <a:r>
              <a:rPr lang="zh-CN" altLang="en-US" sz="1600"/>
              <a:t>    --codebase_file dataset/AdvTest/test.jsonl \</a:t>
            </a:r>
          </a:p>
          <a:p>
            <a:r>
              <a:rPr lang="zh-CN" altLang="en-US" sz="1600"/>
              <a:t>    --num_train_epochs 2 \</a:t>
            </a:r>
          </a:p>
          <a:p>
            <a:r>
              <a:rPr lang="zh-CN" altLang="en-US" sz="1600"/>
              <a:t>    --code_length 256 \</a:t>
            </a:r>
          </a:p>
          <a:p>
            <a:r>
              <a:rPr lang="zh-CN" altLang="en-US" sz="1600"/>
              <a:t>    --nl_length 128 \</a:t>
            </a:r>
          </a:p>
          <a:p>
            <a:r>
              <a:rPr lang="zh-CN" altLang="en-US" sz="1600"/>
              <a:t>    --train_batch_size 64 \</a:t>
            </a:r>
          </a:p>
          <a:p>
            <a:r>
              <a:rPr lang="zh-CN" altLang="en-US" sz="1600"/>
              <a:t>    --eval_batch_size 64 \</a:t>
            </a:r>
          </a:p>
          <a:p>
            <a:r>
              <a:rPr lang="zh-CN" altLang="en-US" sz="1600"/>
              <a:t>    --learning_rate 2e-5 \</a:t>
            </a:r>
          </a:p>
          <a:p>
            <a:r>
              <a:rPr lang="zh-CN" altLang="en-US" sz="1600"/>
              <a:t>    --seed 123456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040245" y="5395595"/>
            <a:ext cx="47142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4)</a:t>
            </a:r>
            <a:r>
              <a:rPr lang="zh-CN" altLang="en-US"/>
              <a:t>可以看到，在zero-shot设置中，仅有</a:t>
            </a:r>
          </a:p>
          <a:p>
            <a:r>
              <a:rPr lang="zh-CN" altLang="en-US"/>
              <a:t>--do_test和--do_zero_shot两项，并不包含</a:t>
            </a:r>
          </a:p>
          <a:p>
            <a:r>
              <a:rPr lang="zh-CN" altLang="en-US"/>
              <a:t>--do_train.</a:t>
            </a:r>
          </a:p>
        </p:txBody>
      </p:sp>
      <p:pic>
        <p:nvPicPr>
          <p:cNvPr id="10" name="图片 9" descr="v2-4592abb2f5dc49c659a859cf92b4be45_720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5" y="2038985"/>
            <a:ext cx="5422900" cy="290512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379085" y="3244850"/>
            <a:ext cx="1251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大猩猩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532120" y="4382770"/>
            <a:ext cx="821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熊猫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/>
              <a:t>三、预训练任务</a:t>
            </a:r>
            <a:r>
              <a:rPr lang="en-US" altLang="zh-CN" dirty="0"/>
              <a:t>--</a:t>
            </a:r>
            <a:r>
              <a:rPr lang="zh-CN" altLang="en-US" dirty="0"/>
              <a:t>零样本学习</a:t>
            </a:r>
            <a:r>
              <a:rPr lang="zh-CN" altLang="en-US" dirty="0">
                <a:sym typeface="+mn-ea"/>
              </a:rPr>
              <a:t>Zero-shot Setting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35940" y="852805"/>
            <a:ext cx="81286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/>
              <a:t>在pycharm上运行之后的结果如下：eval_mrr=0.</a:t>
            </a:r>
            <a:r>
              <a:rPr lang="en-US" altLang="zh-CN" dirty="0"/>
              <a:t>595</a:t>
            </a:r>
            <a:r>
              <a:rPr lang="zh-CN" altLang="en-US" dirty="0"/>
              <a:t>（评测满分为1分）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BDFC2E8-C344-4792-9160-6C5BC81B1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76" y="1327244"/>
            <a:ext cx="11627448" cy="39783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216933" y="347251"/>
            <a:ext cx="8920029" cy="399415"/>
          </a:xfrm>
        </p:spPr>
        <p:txBody>
          <a:bodyPr/>
          <a:lstStyle/>
          <a:p>
            <a:r>
              <a:rPr lang="zh-CN" altLang="en-US" dirty="0"/>
              <a:t>三、预训练任务</a:t>
            </a:r>
            <a:r>
              <a:rPr lang="en-US" altLang="zh-CN" dirty="0"/>
              <a:t>--UniXcoder</a:t>
            </a:r>
            <a:r>
              <a:rPr lang="zh-CN" altLang="en-US" dirty="0"/>
              <a:t>预处理数据格式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zh-CN" altLang="en-US" i="1" spc="300" dirty="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10260" y="1333500"/>
            <a:ext cx="88652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1)</a:t>
            </a:r>
            <a:r>
              <a:rPr lang="zh-CN" altLang="en-US"/>
              <a:t>这里以Advtest数据集为例，该数据集主要提供python语言的代码，数据格式如下：</a:t>
            </a:r>
          </a:p>
          <a:p>
            <a:endParaRPr lang="zh-CN" altLang="en-US"/>
          </a:p>
          <a:p>
            <a:r>
              <a:rPr lang="zh-CN" altLang="en-US"/>
              <a:t>{repo:"...",path:"...",func_name:"...",original_string:"...",language:"...",code:"...",code_tokens:"...",docstring:"...",docstring_tokens:"...",sha:"...",url:"..."}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  <p:tag name="COMMONDATA" val="eyJoZGlkIjoiZTdjNDNmNGI1NzFkYjZiZjUxMjVmOTI5NDdkNjFhOD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448188976378,&quot;left&quot;:52,&quot;top&quot;:145.47590551181102,&quot;width&quot;:855}"/>
</p:tagLst>
</file>

<file path=ppt/theme/theme1.xml><?xml version="1.0" encoding="utf-8"?>
<a:theme xmlns:a="http://schemas.openxmlformats.org/drawingml/2006/main" name="Office 主题​​">
  <a:themeElements>
    <a:clrScheme name="SEU">
      <a:dk1>
        <a:sysClr val="windowText" lastClr="000000"/>
      </a:dk1>
      <a:lt1>
        <a:sysClr val="window" lastClr="FFFFFF"/>
      </a:lt1>
      <a:dk2>
        <a:srgbClr val="44546A"/>
      </a:dk2>
      <a:lt2>
        <a:srgbClr val="E3E1DD"/>
      </a:lt2>
      <a:accent1>
        <a:srgbClr val="445437"/>
      </a:accent1>
      <a:accent2>
        <a:srgbClr val="FFCC00"/>
      </a:accent2>
      <a:accent3>
        <a:srgbClr val="2872A1"/>
      </a:accent3>
      <a:accent4>
        <a:srgbClr val="FCB322"/>
      </a:accent4>
      <a:accent5>
        <a:srgbClr val="EA6C00"/>
      </a:accent5>
      <a:accent6>
        <a:srgbClr val="70AD47"/>
      </a:accent6>
      <a:hlink>
        <a:srgbClr val="0563C1"/>
      </a:hlink>
      <a:folHlink>
        <a:srgbClr val="954F72"/>
      </a:folHlink>
    </a:clrScheme>
    <a:fontScheme name="htvr4vc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1587</Words>
  <Application>Microsoft Office PowerPoint</Application>
  <PresentationFormat>宽屏</PresentationFormat>
  <Paragraphs>125</Paragraphs>
  <Slides>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2_OfficePLUS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GTD0402</dc:creator>
  <cp:lastModifiedBy>Qingyan Wu</cp:lastModifiedBy>
  <cp:revision>34</cp:revision>
  <dcterms:created xsi:type="dcterms:W3CDTF">2019-03-11T14:11:00Z</dcterms:created>
  <dcterms:modified xsi:type="dcterms:W3CDTF">2024-04-07T09:57:08Z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BD17342B87EA4058BD806960A2A8FD3C_13</vt:lpwstr>
  </property>
  <property fmtid="{D5CDD505-2E9C-101B-9397-08002B2CF9AE}" pid="3" name="KSOProductBuildVer">
    <vt:lpwstr>2052-12.1.0.16417</vt:lpwstr>
  </property>
</Properties>
</file>